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4"/>
  </p:sldMasterIdLst>
  <p:notesMasterIdLst>
    <p:notesMasterId r:id="rId205"/>
  </p:notesMasterIdLst>
  <p:sldIdLst>
    <p:sldId id="326" r:id="rId5"/>
    <p:sldId id="333" r:id="rId6"/>
    <p:sldId id="331" r:id="rId7"/>
    <p:sldId id="332" r:id="rId8"/>
    <p:sldId id="428" r:id="rId9"/>
    <p:sldId id="328" r:id="rId10"/>
    <p:sldId id="335" r:id="rId11"/>
    <p:sldId id="336" r:id="rId12"/>
    <p:sldId id="337" r:id="rId13"/>
    <p:sldId id="338" r:id="rId14"/>
    <p:sldId id="339" r:id="rId15"/>
    <p:sldId id="341" r:id="rId16"/>
    <p:sldId id="340" r:id="rId17"/>
    <p:sldId id="330" r:id="rId18"/>
    <p:sldId id="344" r:id="rId19"/>
    <p:sldId id="342" r:id="rId20"/>
    <p:sldId id="343" r:id="rId21"/>
    <p:sldId id="345" r:id="rId22"/>
    <p:sldId id="346" r:id="rId23"/>
    <p:sldId id="347" r:id="rId24"/>
    <p:sldId id="426" r:id="rId25"/>
    <p:sldId id="348" r:id="rId26"/>
    <p:sldId id="349" r:id="rId27"/>
    <p:sldId id="353" r:id="rId28"/>
    <p:sldId id="351" r:id="rId29"/>
    <p:sldId id="327" r:id="rId30"/>
    <p:sldId id="350" r:id="rId31"/>
    <p:sldId id="352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329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77" r:id="rId57"/>
    <p:sldId id="378" r:id="rId58"/>
    <p:sldId id="427" r:id="rId59"/>
    <p:sldId id="379" r:id="rId60"/>
    <p:sldId id="380" r:id="rId61"/>
    <p:sldId id="381" r:id="rId62"/>
    <p:sldId id="391" r:id="rId63"/>
    <p:sldId id="429" r:id="rId64"/>
    <p:sldId id="430" r:id="rId65"/>
    <p:sldId id="382" r:id="rId66"/>
    <p:sldId id="383" r:id="rId67"/>
    <p:sldId id="384" r:id="rId68"/>
    <p:sldId id="385" r:id="rId69"/>
    <p:sldId id="386" r:id="rId70"/>
    <p:sldId id="387" r:id="rId71"/>
    <p:sldId id="388" r:id="rId72"/>
    <p:sldId id="389" r:id="rId73"/>
    <p:sldId id="390" r:id="rId74"/>
    <p:sldId id="392" r:id="rId75"/>
    <p:sldId id="393" r:id="rId76"/>
    <p:sldId id="396" r:id="rId77"/>
    <p:sldId id="398" r:id="rId78"/>
    <p:sldId id="402" r:id="rId79"/>
    <p:sldId id="403" r:id="rId80"/>
    <p:sldId id="404" r:id="rId81"/>
    <p:sldId id="405" r:id="rId82"/>
    <p:sldId id="406" r:id="rId83"/>
    <p:sldId id="407" r:id="rId84"/>
    <p:sldId id="408" r:id="rId85"/>
    <p:sldId id="409" r:id="rId86"/>
    <p:sldId id="410" r:id="rId87"/>
    <p:sldId id="399" r:id="rId88"/>
    <p:sldId id="400" r:id="rId89"/>
    <p:sldId id="411" r:id="rId90"/>
    <p:sldId id="412" r:id="rId91"/>
    <p:sldId id="413" r:id="rId92"/>
    <p:sldId id="414" r:id="rId93"/>
    <p:sldId id="401" r:id="rId94"/>
    <p:sldId id="415" r:id="rId95"/>
    <p:sldId id="530" r:id="rId96"/>
    <p:sldId id="416" r:id="rId97"/>
    <p:sldId id="419" r:id="rId98"/>
    <p:sldId id="420" r:id="rId99"/>
    <p:sldId id="417" r:id="rId100"/>
    <p:sldId id="418" r:id="rId101"/>
    <p:sldId id="421" r:id="rId102"/>
    <p:sldId id="431" r:id="rId103"/>
    <p:sldId id="422" r:id="rId104"/>
    <p:sldId id="423" r:id="rId105"/>
    <p:sldId id="425" r:id="rId106"/>
    <p:sldId id="432" r:id="rId107"/>
    <p:sldId id="424" r:id="rId108"/>
    <p:sldId id="433" r:id="rId109"/>
    <p:sldId id="434" r:id="rId110"/>
    <p:sldId id="435" r:id="rId111"/>
    <p:sldId id="436" r:id="rId112"/>
    <p:sldId id="437" r:id="rId113"/>
    <p:sldId id="438" r:id="rId114"/>
    <p:sldId id="439" r:id="rId115"/>
    <p:sldId id="440" r:id="rId116"/>
    <p:sldId id="441" r:id="rId117"/>
    <p:sldId id="442" r:id="rId118"/>
    <p:sldId id="443" r:id="rId119"/>
    <p:sldId id="444" r:id="rId120"/>
    <p:sldId id="445" r:id="rId121"/>
    <p:sldId id="446" r:id="rId122"/>
    <p:sldId id="447" r:id="rId123"/>
    <p:sldId id="448" r:id="rId124"/>
    <p:sldId id="449" r:id="rId125"/>
    <p:sldId id="450" r:id="rId126"/>
    <p:sldId id="451" r:id="rId127"/>
    <p:sldId id="452" r:id="rId128"/>
    <p:sldId id="453" r:id="rId129"/>
    <p:sldId id="454" r:id="rId130"/>
    <p:sldId id="455" r:id="rId131"/>
    <p:sldId id="456" r:id="rId132"/>
    <p:sldId id="457" r:id="rId133"/>
    <p:sldId id="458" r:id="rId134"/>
    <p:sldId id="459" r:id="rId135"/>
    <p:sldId id="460" r:id="rId136"/>
    <p:sldId id="461" r:id="rId137"/>
    <p:sldId id="462" r:id="rId138"/>
    <p:sldId id="463" r:id="rId139"/>
    <p:sldId id="464" r:id="rId140"/>
    <p:sldId id="465" r:id="rId141"/>
    <p:sldId id="466" r:id="rId142"/>
    <p:sldId id="467" r:id="rId143"/>
    <p:sldId id="468" r:id="rId144"/>
    <p:sldId id="469" r:id="rId145"/>
    <p:sldId id="470" r:id="rId146"/>
    <p:sldId id="471" r:id="rId147"/>
    <p:sldId id="473" r:id="rId148"/>
    <p:sldId id="472" r:id="rId149"/>
    <p:sldId id="474" r:id="rId150"/>
    <p:sldId id="475" r:id="rId151"/>
    <p:sldId id="476" r:id="rId152"/>
    <p:sldId id="478" r:id="rId153"/>
    <p:sldId id="477" r:id="rId154"/>
    <p:sldId id="479" r:id="rId155"/>
    <p:sldId id="480" r:id="rId156"/>
    <p:sldId id="483" r:id="rId157"/>
    <p:sldId id="484" r:id="rId158"/>
    <p:sldId id="481" r:id="rId159"/>
    <p:sldId id="482" r:id="rId160"/>
    <p:sldId id="485" r:id="rId161"/>
    <p:sldId id="487" r:id="rId162"/>
    <p:sldId id="488" r:id="rId163"/>
    <p:sldId id="489" r:id="rId164"/>
    <p:sldId id="490" r:id="rId165"/>
    <p:sldId id="491" r:id="rId166"/>
    <p:sldId id="492" r:id="rId167"/>
    <p:sldId id="493" r:id="rId168"/>
    <p:sldId id="494" r:id="rId169"/>
    <p:sldId id="495" r:id="rId170"/>
    <p:sldId id="496" r:id="rId171"/>
    <p:sldId id="497" r:id="rId172"/>
    <p:sldId id="498" r:id="rId173"/>
    <p:sldId id="499" r:id="rId174"/>
    <p:sldId id="500" r:id="rId175"/>
    <p:sldId id="501" r:id="rId176"/>
    <p:sldId id="502" r:id="rId177"/>
    <p:sldId id="503" r:id="rId178"/>
    <p:sldId id="504" r:id="rId179"/>
    <p:sldId id="505" r:id="rId180"/>
    <p:sldId id="506" r:id="rId181"/>
    <p:sldId id="507" r:id="rId182"/>
    <p:sldId id="508" r:id="rId183"/>
    <p:sldId id="509" r:id="rId184"/>
    <p:sldId id="510" r:id="rId185"/>
    <p:sldId id="511" r:id="rId186"/>
    <p:sldId id="512" r:id="rId187"/>
    <p:sldId id="513" r:id="rId188"/>
    <p:sldId id="514" r:id="rId189"/>
    <p:sldId id="515" r:id="rId190"/>
    <p:sldId id="516" r:id="rId191"/>
    <p:sldId id="517" r:id="rId192"/>
    <p:sldId id="518" r:id="rId193"/>
    <p:sldId id="519" r:id="rId194"/>
    <p:sldId id="520" r:id="rId195"/>
    <p:sldId id="521" r:id="rId196"/>
    <p:sldId id="522" r:id="rId197"/>
    <p:sldId id="523" r:id="rId198"/>
    <p:sldId id="524" r:id="rId199"/>
    <p:sldId id="525" r:id="rId200"/>
    <p:sldId id="526" r:id="rId201"/>
    <p:sldId id="527" r:id="rId202"/>
    <p:sldId id="528" r:id="rId203"/>
    <p:sldId id="529" r:id="rId20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987" autoAdjust="0"/>
    <p:restoredTop sz="76140" autoAdjust="0"/>
  </p:normalViewPr>
  <p:slideViewPr>
    <p:cSldViewPr snapToGrid="0">
      <p:cViewPr varScale="1">
        <p:scale>
          <a:sx n="83" d="100"/>
          <a:sy n="83" d="100"/>
        </p:scale>
        <p:origin x="15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15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slide" Target="slides/slide161.xml"/><Relationship Id="rId181" Type="http://schemas.openxmlformats.org/officeDocument/2006/relationships/slide" Target="slides/slide177.xml"/><Relationship Id="rId186" Type="http://schemas.openxmlformats.org/officeDocument/2006/relationships/slide" Target="slides/slide182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92" Type="http://schemas.openxmlformats.org/officeDocument/2006/relationships/slide" Target="slides/slide188.xml"/><Relationship Id="rId197" Type="http://schemas.openxmlformats.org/officeDocument/2006/relationships/slide" Target="slides/slide193.xml"/><Relationship Id="rId206" Type="http://schemas.openxmlformats.org/officeDocument/2006/relationships/presProps" Target="presProps.xml"/><Relationship Id="rId201" Type="http://schemas.openxmlformats.org/officeDocument/2006/relationships/slide" Target="slides/slide197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slide" Target="slides/slide178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2" Type="http://schemas.openxmlformats.org/officeDocument/2006/relationships/slide" Target="slides/slide198.xml"/><Relationship Id="rId207" Type="http://schemas.openxmlformats.org/officeDocument/2006/relationships/viewProps" Target="view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tableStyles" Target="tableStyles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AE107-2813-4B24-BB95-1CA4371AD2D4}" type="datetimeFigureOut">
              <a:rPr lang="pt-BR" smtClean="0"/>
              <a:t>25/08/2023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DB271-E007-43E7-A682-7A50D8531A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4231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view/View" TargetMode="External"/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reference/android/content/Context#getSystemService(java.lang.Class%3CT%3E)" TargetMode="External"/><Relationship Id="rId4" Type="http://schemas.openxmlformats.org/officeDocument/2006/relationships/hyperlink" Target="https://developer.android.com/reference/android/app/Activity#getLayoutInflater()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graphics/Matrix.ScaleToFit#CENTER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eveloper.android.com/reference/android/graphics/Matrix.ScaleToFit#FILL" TargetMode="External"/><Relationship Id="rId5" Type="http://schemas.openxmlformats.org/officeDocument/2006/relationships/hyperlink" Target="https://developer.android.com/reference/android/graphics/Matrix.ScaleToFit#START" TargetMode="External"/><Relationship Id="rId4" Type="http://schemas.openxmlformats.org/officeDocument/2006/relationships/hyperlink" Target="https://developer.android.com/reference/android/graphics/Matrix.ScaleToFit#END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uma forma de criar/desenhar layouts complexos sem a necessidade de se usar hierarquias agrupadas.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 criar layout com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relacionadas entre si e com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</a:t>
            </a:r>
            <a:r>
              <a:rPr lang="pt-B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uma forma muito mais flexível sem precisar agrupar layouts uns dentro dos outros.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DB271-E007-43E7-A682-7A50D8531A8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98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utilizar um </a:t>
            </a:r>
            <a:r>
              <a:rPr lang="pt-BR" dirty="0" err="1"/>
              <a:t>private</a:t>
            </a:r>
            <a:r>
              <a:rPr lang="pt-BR" dirty="0"/>
              <a:t> para criar uma </a:t>
            </a:r>
            <a:r>
              <a:rPr lang="pt-BR" dirty="0" err="1"/>
              <a:t>listView</a:t>
            </a:r>
            <a:r>
              <a:rPr lang="pt-BR" dirty="0"/>
              <a:t> </a:t>
            </a:r>
          </a:p>
          <a:p>
            <a:r>
              <a:rPr lang="pt-BR" dirty="0"/>
              <a:t>Depois criamos um </a:t>
            </a:r>
            <a:r>
              <a:rPr lang="pt-BR" dirty="0" err="1"/>
              <a:t>array</a:t>
            </a:r>
            <a:r>
              <a:rPr lang="pt-BR" dirty="0"/>
              <a:t> de </a:t>
            </a:r>
            <a:r>
              <a:rPr lang="pt-BR" dirty="0" err="1"/>
              <a:t>Strings</a:t>
            </a:r>
            <a:r>
              <a:rPr lang="pt-BR" dirty="0"/>
              <a:t>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é uma estrutura de dados usada para armazenar dados do mesmo tipo. Os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armazenam seus elementos em localizações sequenciais contínuas da memória.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DB271-E007-43E7-A682-7A50D8531A8C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3787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ArrayAdapter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é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mais simples disponível no Android, leva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converte os itens no objeto de exibição. Por padrão, ele vincula o valor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toString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() do objeto ao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TextView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Esta imagem é muito importante para entender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ArrayAdapter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uma instância que é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singleton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pode ser acessada em uma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 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getApplicationContext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. Esse contexto está vinculado ao ciclo de vida de um aplicativo.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 do @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</a:t>
            </a: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DB271-E007-43E7-A682-7A50D8531A8C}" type="slidenum">
              <a:rPr lang="pt-BR" smtClean="0"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545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setAdapter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 O método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createFromResource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permite criar um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ArrayAdapter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 matriz de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setOnItemClickListener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podemos instanciar </a:t>
            </a:r>
          </a:p>
          <a:p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getItemAtPosition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(i) recupera baseado na posição (i).</a:t>
            </a:r>
          </a:p>
          <a:p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toString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(); recupera o valor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string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Toast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fornece um feedback simples e rápido ao usuário em uma pequena janela. Essa janela é exibida na quantidade de espaço necessário para a mensagem que lhe foi determinada, permanecendo visível por um tempo limite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método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makeText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retorna um objeto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Toast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corretamente inicializado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getApplicationContext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: Retorna o contexto do aplicativo inteiro (o processo dentro do qual todas as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Activities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estão sendo executadas). Use este no lugar do contexto da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ativa no momento se você estiver precisando de um contexto vinculado ao ciclo de vida do aplicativo inteiro.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duração é uma constante existente na classe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Toast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tendo como opção LENGTH_SHORT para curto tempo ou LENGHT_LONG para longo.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DB271-E007-43E7-A682-7A50D8531A8C}" type="slidenum">
              <a:rPr lang="pt-BR" smtClean="0"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6050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RecyclerView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LayoutManager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layoutManager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</a:p>
          <a:p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JetBrains Mono"/>
            </a:endParaRPr>
          </a:p>
          <a:p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JetBrains Mono"/>
            </a:endParaRPr>
          </a:p>
          <a:p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recyclerView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.setHasFixedSize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idica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que terá um tamanho fixo;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DB271-E007-43E7-A682-7A50D8531A8C}" type="slidenum">
              <a:rPr lang="pt-BR" smtClean="0"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98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 err="1"/>
              <a:t>ViewHolder</a:t>
            </a:r>
            <a:r>
              <a:rPr lang="pt-BR" sz="1200" dirty="0"/>
              <a:t>  como o método </a:t>
            </a:r>
            <a:r>
              <a:rPr lang="pt-BR" sz="1200" dirty="0" err="1"/>
              <a:t>ViewHolder</a:t>
            </a:r>
            <a:r>
              <a:rPr lang="pt-BR" sz="1200" dirty="0"/>
              <a:t> não precisamos criar um lista de por exemplo de mil itens o método faz o que chamamos de reciclagem mudando apenas os dados </a:t>
            </a:r>
          </a:p>
          <a:p>
            <a:r>
              <a:rPr lang="pt-BR" sz="1200" dirty="0" err="1"/>
              <a:t>ViewHolder</a:t>
            </a:r>
            <a:r>
              <a:rPr lang="pt-BR" sz="1200" dirty="0"/>
              <a:t> ele significa armazenar dados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DB271-E007-43E7-A682-7A50D8531A8C}" type="slidenum">
              <a:rPr lang="pt-BR" smtClean="0"/>
              <a:t>113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6581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MyViewHolder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é o nome que damos para a sub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class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para exibir os dados </a:t>
            </a:r>
          </a:p>
          <a:p>
            <a:endParaRPr lang="pt-BR" dirty="0"/>
          </a:p>
          <a:p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RecyclerView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ViewHolder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vamos herdar dessa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RecyclerView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ViewHolder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JetBrains Mono"/>
            </a:endParaRPr>
          </a:p>
          <a:p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ira aparecer uma lâmpada para criarmos nosso construtor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DB271-E007-43E7-A682-7A50D8531A8C}" type="slidenum">
              <a:rPr lang="pt-BR" smtClean="0"/>
              <a:t>114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823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MyViewHolder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é responsável para guardar dados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DB271-E007-43E7-A682-7A50D8531A8C}" type="slidenum">
              <a:rPr lang="pt-BR" smtClean="0"/>
              <a:t>115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47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Podemos notar que quando usamos o </a:t>
            </a:r>
            <a:r>
              <a:rPr lang="pt-BR" dirty="0" err="1"/>
              <a:t>LinearLayout</a:t>
            </a:r>
            <a:r>
              <a:rPr lang="pt-BR" dirty="0"/>
              <a:t> na horizontal o nosso palco se divide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DB271-E007-43E7-A682-7A50D8531A8C}" type="slidenum">
              <a:rPr lang="pt-BR" smtClean="0"/>
              <a:t>125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7224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Podemos fazer de duas maneiras ficando a sua escolha pelo nodo </a:t>
            </a:r>
            <a:r>
              <a:rPr lang="pt-BR" dirty="0" err="1"/>
              <a:t>code</a:t>
            </a:r>
            <a:r>
              <a:rPr lang="pt-BR" dirty="0"/>
              <a:t> ou pelos atributos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DB271-E007-43E7-A682-7A50D8531A8C}" type="slidenum">
              <a:rPr lang="pt-BR" smtClean="0"/>
              <a:t>136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3257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Precisamos agora criar o método de visualização.</a:t>
            </a:r>
          </a:p>
          <a:p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MyViewHolder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é a classe do objeto</a:t>
            </a:r>
          </a:p>
          <a:p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MyViewHolder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irá criar a visualização dos itens de lista depois só ira reciclar</a:t>
            </a:r>
          </a:p>
          <a:p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para exibir precisamos converter para um objeto 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Instancia um arquivo XML de layout em seus </a:t>
            </a:r>
            <a:r>
              <a:rPr lang="pt-BR" dirty="0" err="1">
                <a:effectLst/>
                <a:hlinkClick r:id="rId3"/>
              </a:rPr>
              <a:t>View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objetos correspondentes. Nunca é usado diretamente. Em vez disso, use </a:t>
            </a:r>
            <a:r>
              <a:rPr lang="pt-BR" dirty="0" err="1">
                <a:effectLst/>
                <a:hlinkClick r:id="rId4"/>
              </a:rPr>
              <a:t>Activity.getLayoutInflater</a:t>
            </a:r>
            <a:r>
              <a:rPr lang="pt-BR" dirty="0">
                <a:effectLst/>
                <a:hlinkClick r:id="rId4"/>
              </a:rPr>
              <a:t>()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 </a:t>
            </a:r>
            <a:r>
              <a:rPr lang="pt-BR" dirty="0" err="1">
                <a:effectLst/>
                <a:hlinkClick r:id="rId5"/>
              </a:rPr>
              <a:t>Context#getSystemService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recuperar uma instância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LayoutInflater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padrão que já está conectada ao contexto atual e configurada corretamente para o dispositivo em que você está executando.</a:t>
            </a:r>
            <a:endParaRPr kumimoji="0" lang="pt-B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JetBrains Mono"/>
            </a:endParaRPr>
          </a:p>
          <a:p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parent.getContext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é o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compomente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que está dentro</a:t>
            </a:r>
          </a:p>
          <a:p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inflate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rebece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3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paramentros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MyViewHolder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itemLista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 instanciamos o objeto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DB271-E007-43E7-A682-7A50D8531A8C}" type="slidenum">
              <a:rPr lang="pt-BR" smtClean="0"/>
              <a:t>141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918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Fixed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você define uma dimensão específica na caixa de texto abaixo ou redimensiona a visualização no editor</a:t>
            </a:r>
          </a:p>
          <a:p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Wrap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visualização se expande apenas o necessário para ajustar o conteúdo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Constraints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permite ocupar toda a largura da tela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quadrado representa o elemento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DB271-E007-43E7-A682-7A50D8531A8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73641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titulo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itemView.findViewById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id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textTitulo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 // chamamos os ids </a:t>
            </a:r>
          </a:p>
          <a:p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Conseguimos criar os </a:t>
            </a:r>
            <a:r>
              <a:rPr kumimoji="0" lang="pt-BR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intes</a:t>
            </a:r>
            <a:r>
              <a:rPr kumimoji="0" lang="pt-BR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DB271-E007-43E7-A682-7A50D8531A8C}" type="slidenum">
              <a:rPr lang="pt-BR" smtClean="0"/>
              <a:t>142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0980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que é um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No Android, os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servem de ponte entre 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AdapterView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(por exemplo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DB271-E007-43E7-A682-7A50D8531A8C}" type="slidenum">
              <a:rPr lang="pt-BR" smtClean="0"/>
              <a:t>146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6878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DB271-E007-43E7-A682-7A50D8531A8C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1088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CENTER_INSIDE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Dimensione a imagem uniformemente (mantenha a proporção da imagem) para que ambas as dimensões (largura e altura) da imagem sejam iguais ou menores que a dimensão correspondente da exibição (menos preenchimento).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/>
              <a:t>CENTER_CROP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imagem uniformemente (mantenha a proporção da imagem) para que ambas as dimensões (largura e altura) da imagem sejam iguais ou maiores que a dimensão correspondente da exibição (menos preenchimento).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/>
              <a:t>CENTER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Centralize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imagem na exibição, mas não execute escala.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/>
              <a:t>FIT_CENTER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Escale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imagem usando 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Matrix.ScaleToFit#CENTER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r>
              <a:rPr lang="pt-BR" dirty="0" err="1"/>
              <a:t>FIT_END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Escale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imagem usando 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Matrix.ScaleToFit#END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/>
              <a:t>FIT_START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Escale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imagem usando 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Matrix.ScaleToFit#START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br>
              <a:rPr lang="pt-BR" dirty="0">
                <a:effectLst/>
              </a:rPr>
            </a:br>
            <a:r>
              <a:rPr lang="pt-BR" dirty="0" err="1">
                <a:effectLst/>
              </a:rPr>
              <a:t>FIT_XYEscale</a:t>
            </a:r>
            <a:r>
              <a:rPr lang="pt-BR" dirty="0">
                <a:effectLst/>
              </a:rPr>
              <a:t> a imagem usando </a:t>
            </a:r>
            <a:r>
              <a:rPr lang="pt-BR" dirty="0" err="1">
                <a:effectLst/>
                <a:hlinkClick r:id="rId6"/>
              </a:rPr>
              <a:t>Matrix.ScaleToFit#FILL</a:t>
            </a:r>
            <a:r>
              <a:rPr lang="pt-BR" dirty="0">
                <a:effectLst/>
              </a:rPr>
              <a:t>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/>
              <a:t>MATRIX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usando a matriz de imagem ao desenhar.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effectLst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DB271-E007-43E7-A682-7A50D8531A8C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2566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showbaseline</a:t>
            </a:r>
            <a:r>
              <a:rPr lang="pt-BR" dirty="0"/>
              <a:t> permite alinharmos a caixa de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iqual</a:t>
            </a:r>
            <a:r>
              <a:rPr lang="pt-BR" dirty="0"/>
              <a:t> a anterior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DB271-E007-43E7-A682-7A50D8531A8C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209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sz="1200" dirty="0" err="1"/>
              <a:t>ScrollView</a:t>
            </a:r>
            <a:r>
              <a:rPr lang="pt-BR" sz="1200" dirty="0"/>
              <a:t> cria uma barra de rolagem no meu layout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DB271-E007-43E7-A682-7A50D8531A8C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0603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DB271-E007-43E7-A682-7A50D8531A8C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308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DB271-E007-43E7-A682-7A50D8531A8C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382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 err="1"/>
              <a:t>fillViewport</a:t>
            </a:r>
            <a:r>
              <a:rPr lang="pt-BR" sz="1200" dirty="0"/>
              <a:t>  significa preencher a área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DB271-E007-43E7-A682-7A50D8531A8C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146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DD6E4-7816-4B61-8E82-FBA043C49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923076-52E5-4018-82C9-42BA64B0F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5D6804-F35C-4825-9751-F5D61EE3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5AA2-4D09-454A-99D9-0E87C149710B}" type="datetime1">
              <a:rPr lang="pt-BR" smtClean="0"/>
              <a:t>25/08/2023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22F49F-229A-4CBD-9CBB-5C27C84A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90DEDB-3856-43AD-87EC-3B24FD8AB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347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2F118-C93B-4749-BF3F-CF19C12B0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CFDEF80-2780-4F80-8C73-09ADFC9E2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E75CA6-E158-407E-8FE0-D60409BE5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D6E8-6AC2-4ACC-85DE-6C19C04D3E31}" type="datetime1">
              <a:rPr lang="pt-BR" smtClean="0"/>
              <a:t>25/08/2023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7A67DF-E8A7-4745-9077-C229E1083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52B35D-9292-4E82-8039-E3354CA3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496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9369F6A-5325-4529-9A71-094AE9305B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1B4B60B-F36F-4A68-9688-299869574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FE9358-9BD8-48AA-A9E3-D7099063B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FAEE-04AA-4939-8FF6-D203DFA6EF48}" type="datetime1">
              <a:rPr lang="pt-BR" smtClean="0"/>
              <a:t>25/08/2023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B13DFA-F94D-4188-9DE5-8D203253A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2EFD92-B981-4A09-8C65-029B332F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91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0A867-FC09-4DF7-AB43-E8416528E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B0AA0C-47DA-4149-9421-C35CB23CA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C6592B-2F77-4D07-B4DE-B01B0F20B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43F7C-6C37-4600-B2C0-C00949B9023A}" type="datetime1">
              <a:rPr lang="pt-BR" smtClean="0"/>
              <a:t>25/08/2023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07CD22-0D70-42E7-9C5F-E397BE69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195880-6CFE-4BCE-ACEC-70D74D426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663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B73447-AC51-480B-8E0E-F974E4AD7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9A1C16-AF0F-4E1B-B408-F0168197D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EC565E-1074-4910-BEB8-266AD1BE3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00578-3BCF-4716-860F-F031C87FAB81}" type="datetime1">
              <a:rPr lang="pt-BR" smtClean="0"/>
              <a:t>25/08/2023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1FF88C-68E1-45CC-A532-E46E54B1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DC21F8-7A65-4E0D-A483-2DF15FCF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050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5BB025-2918-4A76-B591-9A1F2197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D96410-587B-4FA9-8EDC-6309A031D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C7E112-F203-48FF-B5D5-F3922DCA0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B83974-97BA-4D11-B1C0-9D80C8DD3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24701-00E7-463F-8BC0-D40B55CA37A6}" type="datetime1">
              <a:rPr lang="pt-BR" smtClean="0"/>
              <a:t>25/08/2023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3E7059-2C68-4BD9-B8D4-B7C4617AE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BD1E2A-304F-4124-8A98-89ABF7919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7369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057F8C-4DF0-47E3-B1E4-E0F1B341B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F2BEAD-A4BB-4032-B3C3-E258B7B40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34862F7-357C-4CBD-9FC2-783049650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D4EA4EB-4794-4485-AA28-F013A9A1FA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8B88B47-EA08-4E29-8B25-87CEFD9EF5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13B7B76-0BCA-4392-B1C4-F2AD7ADA2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BBCDB-4634-4BAB-84ED-F2C4CB65B0A2}" type="datetime1">
              <a:rPr lang="pt-BR" smtClean="0"/>
              <a:t>25/08/2023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44E79A6-BA9D-4E67-B1AF-A83AB0A6E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A391ECB-5F15-42D8-AB94-978BFA91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7994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C058B-2C9D-4D65-A958-B4758788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52CA5FC-249E-4CD5-9CFC-4A3AFE6CA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8B6F-B5F6-4272-96E7-A7AB6D81B1FB}" type="datetime1">
              <a:rPr lang="pt-BR" smtClean="0"/>
              <a:t>25/08/2023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4ACA320-236C-4B8C-8C67-B1EAEB59E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17F857A-FE4D-4EA9-AA57-29942CE6C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6452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A34C800-1D8B-4C60-BD21-9260E6250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6CFA0-81ED-4255-9D8B-56A26DDEF55B}" type="datetime1">
              <a:rPr lang="pt-BR" smtClean="0"/>
              <a:t>25/08/2023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4E51171-3A1D-47FA-9517-128839721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BC1BC6-78A2-4F0E-92C1-B0385C9CB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990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51BDAE-BAC1-45FE-92AA-7D58657D1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8E3016-E529-41A6-9122-236EF045A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28F9E8A-FC7E-45B8-83CF-FF860A0BA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80762B0-C119-4FB2-94B5-831AE0135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66BE-183D-4416-BC84-57834865887D}" type="datetime1">
              <a:rPr lang="pt-BR" smtClean="0"/>
              <a:t>25/08/2023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E46914-B9FA-47AB-98B5-2C0D7633D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034A7C-300B-4103-B524-C65FAF3D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9348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72743C-6ADA-422D-947F-25C419D58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A331507-DA59-4F95-80BA-8583F5122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65D0CA-112F-4000-93A2-42D4DA930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94053B-AF4C-4798-A564-3F8F438B5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15F7-270F-46ED-8F37-F6B34773D015}" type="datetime1">
              <a:rPr lang="pt-BR" smtClean="0"/>
              <a:t>25/08/2023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3AC4A5-9043-4A8C-B881-C6D1B5138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E1B6A3B-3F85-4BF5-918C-3565DEEB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929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5CEF06-F9B0-4C0C-96FC-278594A06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1905AA-065B-4004-81B6-4D2FA4E97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5AEBF9-72D8-4FF7-8329-F541B7D14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A4845-A640-486C-A2F6-26F77D5A34BE}" type="datetime1">
              <a:rPr lang="pt-BR" smtClean="0"/>
              <a:t>25/08/2023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9CFD8C-A346-4CD3-B655-39FF57711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3FEA84-19D0-4768-98DA-C7EA85185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77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C4A77B0-9C65-41CE-9BDF-9C6D44CB8DBC}"/>
              </a:ext>
            </a:extLst>
          </p:cNvPr>
          <p:cNvSpPr txBox="1"/>
          <p:nvPr/>
        </p:nvSpPr>
        <p:spPr>
          <a:xfrm>
            <a:off x="1397479" y="1319842"/>
            <a:ext cx="93251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 que veremos :</a:t>
            </a:r>
          </a:p>
          <a:p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/>
              <a:t>Constraint</a:t>
            </a:r>
            <a:r>
              <a:rPr lang="pt-BR" sz="2800" dirty="0"/>
              <a:t> Layout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Inserir imagens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/>
              <a:t>ScrollView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Criação de App de Noticias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Trocar telas </a:t>
            </a:r>
          </a:p>
        </p:txBody>
      </p:sp>
    </p:spTree>
    <p:extLst>
      <p:ext uri="{BB962C8B-B14F-4D97-AF65-F5344CB8AC3E}">
        <p14:creationId xmlns:p14="http://schemas.microsoft.com/office/powerpoint/2010/main" val="18708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ED33268-4626-494F-8BF8-D8ABAF7F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53" y="1227201"/>
            <a:ext cx="1338263" cy="696630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51C444C3-B32B-4254-9D8C-DC00B5B6DC57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642616" y="1575516"/>
            <a:ext cx="17556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08574A-3F6E-4E6B-AC90-7FCF49BA2485}"/>
              </a:ext>
            </a:extLst>
          </p:cNvPr>
          <p:cNvSpPr txBox="1"/>
          <p:nvPr/>
        </p:nvSpPr>
        <p:spPr>
          <a:xfrm>
            <a:off x="4398264" y="1323975"/>
            <a:ext cx="3936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Mostra visualização de vários layouts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FE0A161-46C5-439F-A855-842B4CC0F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5" y="688975"/>
            <a:ext cx="311467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923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100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1C27229-E36C-49DF-AF94-F0C3E11B99D8}"/>
              </a:ext>
            </a:extLst>
          </p:cNvPr>
          <p:cNvSpPr txBox="1"/>
          <p:nvPr/>
        </p:nvSpPr>
        <p:spPr>
          <a:xfrm>
            <a:off x="1533525" y="1104900"/>
            <a:ext cx="834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Agora vamos ira para a programação :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621D6F6-8F5E-4543-8E39-2EAD12A97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50" y="3115072"/>
            <a:ext cx="8119723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setContentView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layout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3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activity_main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recyclerView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findViewById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id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3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recyclerView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endParaRPr kumimoji="0" lang="pt-BR" altLang="pt-BR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DCE0482-B182-4483-99B7-33097722AEC4}"/>
              </a:ext>
            </a:extLst>
          </p:cNvPr>
          <p:cNvCxnSpPr>
            <a:cxnSpLocks/>
          </p:cNvCxnSpPr>
          <p:nvPr/>
        </p:nvCxnSpPr>
        <p:spPr>
          <a:xfrm flipH="1">
            <a:off x="8096250" y="2628002"/>
            <a:ext cx="1247776" cy="658123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DAF0ECA-0B3F-4E93-BA3C-4335C2FD497C}"/>
              </a:ext>
            </a:extLst>
          </p:cNvPr>
          <p:cNvSpPr txBox="1"/>
          <p:nvPr/>
        </p:nvSpPr>
        <p:spPr>
          <a:xfrm>
            <a:off x="8772524" y="2320617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Este comando não precisa digitar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8F70DDCD-2C2C-484C-968A-6DDB8B34F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50" y="1782008"/>
            <a:ext cx="5984780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 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RecyclerView 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recyclerView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@Override</a:t>
            </a:r>
            <a:endParaRPr kumimoji="0" lang="pt-BR" altLang="pt-BR" sz="6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09B6343C-23B6-4489-AFA4-895FA88D088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19477" y="2505283"/>
            <a:ext cx="5353047" cy="12271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9686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101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31A6003-C68F-4C44-B29C-6F82D6904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946" y="1337699"/>
            <a:ext cx="11089639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//configurar </a:t>
            </a:r>
            <a:r>
              <a:rPr kumimoji="0" lang="pt-BR" altLang="pt-BR" sz="2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Recyclerview</a:t>
            </a:r>
            <a:br>
              <a:rPr kumimoji="0" lang="pt-BR" altLang="pt-BR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RecyclerView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LayoutManager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layoutManager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LinearLayoutManager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getApplicationContext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recyclerView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.setLayoutManager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layoutManager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recyclerView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.setHasFixedSize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endParaRPr kumimoji="0" lang="pt-BR" altLang="pt-B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6850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102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A93476F-309C-4BBF-80B0-D5E77329E049}"/>
              </a:ext>
            </a:extLst>
          </p:cNvPr>
          <p:cNvSpPr txBox="1"/>
          <p:nvPr/>
        </p:nvSpPr>
        <p:spPr>
          <a:xfrm>
            <a:off x="1111170" y="1666755"/>
            <a:ext cx="9965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Vamos criar alguns pacote  necessários para criação do </a:t>
            </a:r>
            <a:r>
              <a:rPr lang="pt-BR" sz="2800" dirty="0" err="1"/>
              <a:t>RecyclerView</a:t>
            </a:r>
            <a:r>
              <a:rPr lang="pt-BR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05414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E2AE746-D5D3-4096-9408-B72574857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103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CADF4F-EA85-42F7-9B9D-ED02FF56E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13" y="1133112"/>
            <a:ext cx="4898520" cy="1980477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C41E2194-6BE5-471C-BA4D-4C71713433C7}"/>
              </a:ext>
            </a:extLst>
          </p:cNvPr>
          <p:cNvCxnSpPr/>
          <p:nvPr/>
        </p:nvCxnSpPr>
        <p:spPr>
          <a:xfrm flipH="1" flipV="1">
            <a:off x="3495554" y="1967696"/>
            <a:ext cx="4907666" cy="177092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2125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5FD63C4-21B3-49C2-8817-CD1C7EE3D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1" y="1381606"/>
            <a:ext cx="9265915" cy="2912602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D858EB4A-67A9-4CCF-9C7E-A2C83688AA7B}"/>
              </a:ext>
            </a:extLst>
          </p:cNvPr>
          <p:cNvCxnSpPr>
            <a:cxnSpLocks/>
          </p:cNvCxnSpPr>
          <p:nvPr/>
        </p:nvCxnSpPr>
        <p:spPr>
          <a:xfrm flipV="1">
            <a:off x="891251" y="1967697"/>
            <a:ext cx="2604303" cy="232651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D49A848-76DF-433B-B29A-D6EF933A3F3A}"/>
              </a:ext>
            </a:extLst>
          </p:cNvPr>
          <p:cNvCxnSpPr>
            <a:cxnSpLocks/>
          </p:cNvCxnSpPr>
          <p:nvPr/>
        </p:nvCxnSpPr>
        <p:spPr>
          <a:xfrm flipH="1" flipV="1">
            <a:off x="7963382" y="4120587"/>
            <a:ext cx="2018819" cy="135580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402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BBA372D-652E-45C2-9102-0A0932198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105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048D8FD-E582-4C97-8585-1D4E6E65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963" y="1618827"/>
            <a:ext cx="5262113" cy="1043350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12B36E6-4CB0-48C7-B1FB-95FBAEE2F6D4}"/>
              </a:ext>
            </a:extLst>
          </p:cNvPr>
          <p:cNvCxnSpPr>
            <a:cxnSpLocks/>
          </p:cNvCxnSpPr>
          <p:nvPr/>
        </p:nvCxnSpPr>
        <p:spPr>
          <a:xfrm flipH="1" flipV="1">
            <a:off x="5694744" y="2384385"/>
            <a:ext cx="2708476" cy="135423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F447CB09-842D-4873-B1C9-76E67CD30FC1}"/>
              </a:ext>
            </a:extLst>
          </p:cNvPr>
          <p:cNvSpPr txBox="1"/>
          <p:nvPr/>
        </p:nvSpPr>
        <p:spPr>
          <a:xfrm>
            <a:off x="7650866" y="3738624"/>
            <a:ext cx="3483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De o nome </a:t>
            </a:r>
            <a:r>
              <a:rPr lang="pt-BR" sz="2800" dirty="0" err="1"/>
              <a:t>activity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5953320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AA42451-D209-452F-A1A4-8826C1A38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F4AE9CD-64AB-42D3-92ED-73ED1CCBD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801" y="1242289"/>
            <a:ext cx="5254399" cy="1396739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08820976-D122-4D65-90B4-944DFCC01102}"/>
              </a:ext>
            </a:extLst>
          </p:cNvPr>
          <p:cNvCxnSpPr>
            <a:cxnSpLocks/>
          </p:cNvCxnSpPr>
          <p:nvPr/>
        </p:nvCxnSpPr>
        <p:spPr>
          <a:xfrm flipH="1" flipV="1">
            <a:off x="5162309" y="2476983"/>
            <a:ext cx="2708476" cy="135423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B698F72-4B08-430A-8AD0-ABF79D9C6D35}"/>
              </a:ext>
            </a:extLst>
          </p:cNvPr>
          <p:cNvSpPr txBox="1"/>
          <p:nvPr/>
        </p:nvSpPr>
        <p:spPr>
          <a:xfrm>
            <a:off x="7118431" y="3831222"/>
            <a:ext cx="34839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Clique e arraste para dentro da pasta </a:t>
            </a:r>
            <a:r>
              <a:rPr lang="pt-BR" sz="2800" dirty="0" err="1"/>
              <a:t>activity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357621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107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05B005B-912A-4F38-B67D-3CA10327E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88" y="1239092"/>
            <a:ext cx="4846515" cy="2189907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A32DDEC-4E66-4DCC-8682-4EA9256A7A54}"/>
              </a:ext>
            </a:extLst>
          </p:cNvPr>
          <p:cNvCxnSpPr>
            <a:cxnSpLocks/>
          </p:cNvCxnSpPr>
          <p:nvPr/>
        </p:nvCxnSpPr>
        <p:spPr>
          <a:xfrm flipH="1">
            <a:off x="2685327" y="2062039"/>
            <a:ext cx="2650602" cy="54401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0F570A-B2E4-4FEE-907C-CDBFEF929D9D}"/>
              </a:ext>
            </a:extLst>
          </p:cNvPr>
          <p:cNvSpPr txBox="1"/>
          <p:nvPr/>
        </p:nvSpPr>
        <p:spPr>
          <a:xfrm>
            <a:off x="5245261" y="1735604"/>
            <a:ext cx="34839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Repita o mesmo processo para do </a:t>
            </a:r>
            <a:r>
              <a:rPr lang="pt-BR" sz="2800" dirty="0" err="1"/>
              <a:t>package</a:t>
            </a:r>
            <a:r>
              <a:rPr lang="pt-BR" sz="2800" dirty="0"/>
              <a:t> usando o nome </a:t>
            </a:r>
            <a:r>
              <a:rPr lang="pt-BR" sz="2800" dirty="0" err="1"/>
              <a:t>adapter</a:t>
            </a:r>
            <a:r>
              <a:rPr lang="pt-BR" sz="2800" dirty="0"/>
              <a:t> e o </a:t>
            </a:r>
            <a:r>
              <a:rPr lang="pt-BR" sz="2800" dirty="0" err="1"/>
              <a:t>model</a:t>
            </a:r>
            <a:endParaRPr lang="pt-BR" sz="28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28F533E8-A9D5-4E03-95B3-42A38AE2F5DD}"/>
              </a:ext>
            </a:extLst>
          </p:cNvPr>
          <p:cNvCxnSpPr>
            <a:cxnSpLocks/>
          </p:cNvCxnSpPr>
          <p:nvPr/>
        </p:nvCxnSpPr>
        <p:spPr>
          <a:xfrm flipH="1">
            <a:off x="2594659" y="2745519"/>
            <a:ext cx="2650602" cy="54401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8055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108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8B0402A-6E84-4D84-AA1F-DB581AA1B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88" y="1239092"/>
            <a:ext cx="4846515" cy="2189907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A8B052A-8CBA-453C-A462-7721C95601C2}"/>
              </a:ext>
            </a:extLst>
          </p:cNvPr>
          <p:cNvCxnSpPr>
            <a:cxnSpLocks/>
          </p:cNvCxnSpPr>
          <p:nvPr/>
        </p:nvCxnSpPr>
        <p:spPr>
          <a:xfrm flipH="1" flipV="1">
            <a:off x="2804427" y="2629383"/>
            <a:ext cx="2708476" cy="135423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4AA8B303-0924-496E-AAD9-972F6263B4CA}"/>
              </a:ext>
            </a:extLst>
          </p:cNvPr>
          <p:cNvSpPr txBox="1"/>
          <p:nvPr/>
        </p:nvSpPr>
        <p:spPr>
          <a:xfrm>
            <a:off x="4760549" y="3983622"/>
            <a:ext cx="34839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Agora vamos criar um Java </a:t>
            </a:r>
            <a:r>
              <a:rPr lang="pt-BR" sz="2800" dirty="0" err="1"/>
              <a:t>Class</a:t>
            </a:r>
            <a:r>
              <a:rPr lang="pt-BR" sz="2800" dirty="0"/>
              <a:t> com o botão direito do mouse vá até New</a:t>
            </a:r>
          </a:p>
        </p:txBody>
      </p:sp>
    </p:spTree>
    <p:extLst>
      <p:ext uri="{BB962C8B-B14F-4D97-AF65-F5344CB8AC3E}">
        <p14:creationId xmlns:p14="http://schemas.microsoft.com/office/powerpoint/2010/main" val="397195469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109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B258B5-022A-4E32-A373-AD85AA44A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388723"/>
            <a:ext cx="5938838" cy="6469277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3F1D756-F99E-4D92-BBF8-B28D012043C5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552933"/>
            <a:ext cx="2708476" cy="135423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E7DFC6-7F10-46C5-88DD-FCC28347CF98}"/>
              </a:ext>
            </a:extLst>
          </p:cNvPr>
          <p:cNvSpPr txBox="1"/>
          <p:nvPr/>
        </p:nvSpPr>
        <p:spPr>
          <a:xfrm>
            <a:off x="8052122" y="1907172"/>
            <a:ext cx="34839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Clique em Java </a:t>
            </a:r>
            <a:r>
              <a:rPr lang="pt-BR" sz="2800" dirty="0" err="1"/>
              <a:t>Class</a:t>
            </a:r>
            <a:r>
              <a:rPr lang="pt-BR" sz="2800" dirty="0"/>
              <a:t> para criarmos uma nova </a:t>
            </a:r>
            <a:r>
              <a:rPr lang="pt-BR" sz="2800" dirty="0" err="1"/>
              <a:t>class</a:t>
            </a:r>
            <a:r>
              <a:rPr lang="pt-BR" sz="2800" dirty="0"/>
              <a:t> </a:t>
            </a:r>
            <a:r>
              <a:rPr lang="pt-BR" sz="2800" dirty="0" err="1"/>
              <a:t>java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940490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27A24B3-6328-413F-BCCA-483C888C0B8D}"/>
              </a:ext>
            </a:extLst>
          </p:cNvPr>
          <p:cNvSpPr txBox="1"/>
          <p:nvPr/>
        </p:nvSpPr>
        <p:spPr>
          <a:xfrm>
            <a:off x="1876425" y="3305175"/>
            <a:ext cx="8934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/>
              <a:t>Inserir imagem </a:t>
            </a:r>
          </a:p>
        </p:txBody>
      </p:sp>
    </p:spTree>
    <p:extLst>
      <p:ext uri="{BB962C8B-B14F-4D97-AF65-F5344CB8AC3E}">
        <p14:creationId xmlns:p14="http://schemas.microsoft.com/office/powerpoint/2010/main" val="19103411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110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EE99B0-B3FC-4783-83CC-0BC532306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4" y="1738312"/>
            <a:ext cx="4029075" cy="1906616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0CC09861-81DB-4D02-9400-16ADC7FAA325}"/>
              </a:ext>
            </a:extLst>
          </p:cNvPr>
          <p:cNvCxnSpPr>
            <a:cxnSpLocks/>
          </p:cNvCxnSpPr>
          <p:nvPr/>
        </p:nvCxnSpPr>
        <p:spPr>
          <a:xfrm flipH="1" flipV="1">
            <a:off x="3790950" y="2290689"/>
            <a:ext cx="2708476" cy="135423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A17A22E3-FB21-451E-8E7A-DF1D0A537859}"/>
              </a:ext>
            </a:extLst>
          </p:cNvPr>
          <p:cNvSpPr txBox="1"/>
          <p:nvPr/>
        </p:nvSpPr>
        <p:spPr>
          <a:xfrm>
            <a:off x="5747072" y="3644928"/>
            <a:ext cx="3483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De um nome de </a:t>
            </a:r>
            <a:r>
              <a:rPr lang="pt-BR" sz="2800" dirty="0" err="1"/>
              <a:t>adapter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0541992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111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DFCB48-914E-4843-9E18-93FC07C4E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657349"/>
            <a:ext cx="4621878" cy="2581275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6FFCB30E-7F84-4706-8EF7-2A6DA3FDAEAB}"/>
              </a:ext>
            </a:extLst>
          </p:cNvPr>
          <p:cNvCxnSpPr>
            <a:cxnSpLocks/>
          </p:cNvCxnSpPr>
          <p:nvPr/>
        </p:nvCxnSpPr>
        <p:spPr>
          <a:xfrm flipH="1">
            <a:off x="4076700" y="3644929"/>
            <a:ext cx="2403676" cy="6982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CF93F7-AB9D-4B62-9B77-0FBA27ECBBC3}"/>
              </a:ext>
            </a:extLst>
          </p:cNvPr>
          <p:cNvSpPr txBox="1"/>
          <p:nvPr/>
        </p:nvSpPr>
        <p:spPr>
          <a:xfrm>
            <a:off x="5728022" y="3644928"/>
            <a:ext cx="3483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Criação do Java </a:t>
            </a:r>
            <a:r>
              <a:rPr lang="pt-BR" sz="2800" dirty="0" err="1"/>
              <a:t>Class</a:t>
            </a:r>
            <a:r>
              <a:rPr lang="pt-BR" sz="2800" dirty="0"/>
              <a:t> </a:t>
            </a:r>
            <a:r>
              <a:rPr lang="pt-BR" sz="2800" dirty="0" err="1"/>
              <a:t>adapter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5411174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112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7724304-A62A-4EDC-A04D-7AB1CCAD2A5C}"/>
              </a:ext>
            </a:extLst>
          </p:cNvPr>
          <p:cNvSpPr txBox="1"/>
          <p:nvPr/>
        </p:nvSpPr>
        <p:spPr>
          <a:xfrm>
            <a:off x="1314450" y="2266950"/>
            <a:ext cx="96297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err="1"/>
              <a:t>Public</a:t>
            </a:r>
            <a:r>
              <a:rPr lang="pt-BR" sz="4400" dirty="0"/>
              <a:t> </a:t>
            </a:r>
            <a:r>
              <a:rPr lang="pt-BR" sz="4400" dirty="0" err="1"/>
              <a:t>class</a:t>
            </a:r>
            <a:r>
              <a:rPr lang="pt-BR" sz="4400" dirty="0"/>
              <a:t>{</a:t>
            </a:r>
          </a:p>
          <a:p>
            <a:r>
              <a:rPr lang="pt-BR" sz="4400" dirty="0"/>
              <a:t>}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29F9F1E-9F6F-41BD-B562-CA38903ECC30}"/>
              </a:ext>
            </a:extLst>
          </p:cNvPr>
          <p:cNvCxnSpPr>
            <a:cxnSpLocks/>
          </p:cNvCxnSpPr>
          <p:nvPr/>
        </p:nvCxnSpPr>
        <p:spPr>
          <a:xfrm flipH="1" flipV="1">
            <a:off x="4305300" y="2857500"/>
            <a:ext cx="2175076" cy="78742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6F4940-B8D8-4678-B367-F3F1FA61625D}"/>
              </a:ext>
            </a:extLst>
          </p:cNvPr>
          <p:cNvSpPr txBox="1"/>
          <p:nvPr/>
        </p:nvSpPr>
        <p:spPr>
          <a:xfrm>
            <a:off x="5728022" y="3644928"/>
            <a:ext cx="34839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Com a classe criada precisamos construir o método </a:t>
            </a:r>
            <a:r>
              <a:rPr lang="pt-BR" sz="2800" dirty="0" err="1"/>
              <a:t>adapter</a:t>
            </a:r>
            <a:r>
              <a:rPr lang="pt-BR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42547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113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95CDF24-BAC2-4991-84BA-D92F43B6A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472" y="1967242"/>
            <a:ext cx="11539056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Adapter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extends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RecyclerView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Adapter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Adapter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MyViewHolder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{</a:t>
            </a:r>
            <a:endParaRPr kumimoji="0" lang="pt-BR" altLang="pt-B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D536F6A-8DD8-4FF2-B18C-2092EF8A1927}"/>
              </a:ext>
            </a:extLst>
          </p:cNvPr>
          <p:cNvCxnSpPr>
            <a:cxnSpLocks/>
          </p:cNvCxnSpPr>
          <p:nvPr/>
        </p:nvCxnSpPr>
        <p:spPr>
          <a:xfrm flipV="1">
            <a:off x="2533650" y="2419350"/>
            <a:ext cx="1676400" cy="123825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079F545C-8C96-40AE-9FE9-E955FBD62BF0}"/>
              </a:ext>
            </a:extLst>
          </p:cNvPr>
          <p:cNvSpPr txBox="1"/>
          <p:nvPr/>
        </p:nvSpPr>
        <p:spPr>
          <a:xfrm>
            <a:off x="879797" y="3736802"/>
            <a:ext cx="3483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Vamos utilizar o método </a:t>
            </a:r>
            <a:r>
              <a:rPr lang="pt-BR" sz="2800" dirty="0" err="1"/>
              <a:t>extends</a:t>
            </a:r>
            <a:endParaRPr lang="pt-BR" sz="2800" dirty="0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64C50414-C806-441E-B883-6B3E47CFBF16}"/>
              </a:ext>
            </a:extLst>
          </p:cNvPr>
          <p:cNvCxnSpPr>
            <a:cxnSpLocks/>
          </p:cNvCxnSpPr>
          <p:nvPr/>
        </p:nvCxnSpPr>
        <p:spPr>
          <a:xfrm flipV="1">
            <a:off x="6480376" y="2419350"/>
            <a:ext cx="758624" cy="122558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702D6AA-EDE8-48CA-B7A8-1EFD26DEBE63}"/>
              </a:ext>
            </a:extLst>
          </p:cNvPr>
          <p:cNvSpPr txBox="1"/>
          <p:nvPr/>
        </p:nvSpPr>
        <p:spPr>
          <a:xfrm>
            <a:off x="4585022" y="3663978"/>
            <a:ext cx="61375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Vamos chamar o método </a:t>
            </a:r>
            <a:r>
              <a:rPr lang="pt-BR" sz="2800" dirty="0" err="1"/>
              <a:t>RecyclerView</a:t>
            </a:r>
            <a:r>
              <a:rPr lang="pt-BR" sz="2800" dirty="0"/>
              <a:t> .</a:t>
            </a:r>
            <a:r>
              <a:rPr lang="pt-BR" sz="2800" dirty="0" err="1"/>
              <a:t>Adapter</a:t>
            </a:r>
            <a:endParaRPr lang="pt-BR" sz="2800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A8A76269-CC68-443A-837E-94835CC8759D}"/>
              </a:ext>
            </a:extLst>
          </p:cNvPr>
          <p:cNvCxnSpPr>
            <a:cxnSpLocks/>
          </p:cNvCxnSpPr>
          <p:nvPr/>
        </p:nvCxnSpPr>
        <p:spPr>
          <a:xfrm flipH="1">
            <a:off x="8543925" y="1279199"/>
            <a:ext cx="466725" cy="75122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CB4FC8F-B60E-4C15-8E48-016DEB21F2DF}"/>
              </a:ext>
            </a:extLst>
          </p:cNvPr>
          <p:cNvSpPr txBox="1"/>
          <p:nvPr/>
        </p:nvSpPr>
        <p:spPr>
          <a:xfrm>
            <a:off x="8306071" y="426377"/>
            <a:ext cx="3483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Precisamos criar um </a:t>
            </a:r>
            <a:r>
              <a:rPr lang="pt-BR" sz="2800" dirty="0" err="1"/>
              <a:t>ViewHolder</a:t>
            </a:r>
            <a:r>
              <a:rPr lang="pt-BR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70195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114</a:t>
            </a:fld>
            <a:endParaRPr lang="pt-BR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29A910C-9A63-4B3C-A074-EC5AC55E3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60" y="1398856"/>
            <a:ext cx="9191940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MyViewHolder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extends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RecyclerView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ViewHolder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MyViewHolder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NonNull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itemView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super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itemView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pt-BR" altLang="pt-B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4E5D3CA-38FA-4AFA-9650-9F00E692494F}"/>
              </a:ext>
            </a:extLst>
          </p:cNvPr>
          <p:cNvCxnSpPr>
            <a:cxnSpLocks/>
          </p:cNvCxnSpPr>
          <p:nvPr/>
        </p:nvCxnSpPr>
        <p:spPr>
          <a:xfrm flipH="1" flipV="1">
            <a:off x="5443623" y="3812930"/>
            <a:ext cx="1987324" cy="11707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9DECB223-36A4-4B4A-B0AF-97A6CCC490F6}"/>
              </a:ext>
            </a:extLst>
          </p:cNvPr>
          <p:cNvSpPr txBox="1"/>
          <p:nvPr/>
        </p:nvSpPr>
        <p:spPr>
          <a:xfrm>
            <a:off x="7547370" y="4938286"/>
            <a:ext cx="3483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Criação de nosso construtor</a:t>
            </a:r>
          </a:p>
        </p:txBody>
      </p:sp>
    </p:spTree>
    <p:extLst>
      <p:ext uri="{BB962C8B-B14F-4D97-AF65-F5344CB8AC3E}">
        <p14:creationId xmlns:p14="http://schemas.microsoft.com/office/powerpoint/2010/main" val="41105605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115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7E075E7-F33F-4294-B521-0B01B17AD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14" y="1659285"/>
            <a:ext cx="9191940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MyViewHolder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extends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RecyclerView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ViewHolder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TextView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titulo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TextView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ano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TextView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genero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MyViewHolder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NonNull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itemView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super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itemView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endParaRPr kumimoji="0" lang="pt-BR" altLang="pt-B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2B0ABE6-5CCB-46BC-AC54-A03E95F74F58}"/>
              </a:ext>
            </a:extLst>
          </p:cNvPr>
          <p:cNvCxnSpPr>
            <a:cxnSpLocks/>
          </p:cNvCxnSpPr>
          <p:nvPr/>
        </p:nvCxnSpPr>
        <p:spPr>
          <a:xfrm flipH="1" flipV="1">
            <a:off x="3279157" y="2967979"/>
            <a:ext cx="3874674" cy="223073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EF2C20-8E27-4C53-B466-3BA7932640FF}"/>
              </a:ext>
            </a:extLst>
          </p:cNvPr>
          <p:cNvSpPr txBox="1"/>
          <p:nvPr/>
        </p:nvSpPr>
        <p:spPr>
          <a:xfrm>
            <a:off x="7153831" y="5007735"/>
            <a:ext cx="3483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Criamos os </a:t>
            </a:r>
            <a:r>
              <a:rPr lang="pt-BR" sz="2800" dirty="0" err="1"/>
              <a:t>textView</a:t>
            </a:r>
            <a:r>
              <a:rPr lang="pt-BR" sz="2800" dirty="0"/>
              <a:t>  para guarda dados</a:t>
            </a:r>
          </a:p>
        </p:txBody>
      </p:sp>
    </p:spTree>
    <p:extLst>
      <p:ext uri="{BB962C8B-B14F-4D97-AF65-F5344CB8AC3E}">
        <p14:creationId xmlns:p14="http://schemas.microsoft.com/office/powerpoint/2010/main" val="364206798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116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0D49F00-3CE1-408B-80DD-A7CE205BDA05}"/>
              </a:ext>
            </a:extLst>
          </p:cNvPr>
          <p:cNvSpPr txBox="1"/>
          <p:nvPr/>
        </p:nvSpPr>
        <p:spPr>
          <a:xfrm>
            <a:off x="1701478" y="1736203"/>
            <a:ext cx="91671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Precisamos implementar os métodos para isso vamos em </a:t>
            </a:r>
            <a:r>
              <a:rPr lang="pt-BR" sz="3200" dirty="0" err="1"/>
              <a:t>public</a:t>
            </a:r>
            <a:r>
              <a:rPr lang="pt-BR" sz="3200" dirty="0"/>
              <a:t> </a:t>
            </a:r>
            <a:r>
              <a:rPr lang="pt-BR" sz="3200" dirty="0" err="1"/>
              <a:t>class</a:t>
            </a:r>
            <a:r>
              <a:rPr lang="pt-BR" sz="3200" dirty="0"/>
              <a:t> </a:t>
            </a:r>
            <a:r>
              <a:rPr lang="pt-BR" sz="3200" dirty="0" err="1"/>
              <a:t>adapter</a:t>
            </a:r>
            <a:r>
              <a:rPr lang="pt-BR" sz="3200" dirty="0"/>
              <a:t> ira aparecer uma lâmpada pedindo para implementar métodos (</a:t>
            </a:r>
            <a:r>
              <a:rPr lang="pt-BR" sz="3200" dirty="0" err="1"/>
              <a:t>Implement</a:t>
            </a:r>
            <a:r>
              <a:rPr lang="pt-BR" sz="3200" dirty="0"/>
              <a:t> </a:t>
            </a:r>
            <a:r>
              <a:rPr lang="pt-BR" sz="3200" dirty="0" err="1"/>
              <a:t>methods</a:t>
            </a:r>
            <a:r>
              <a:rPr lang="pt-BR" sz="3200" dirty="0"/>
              <a:t>)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E4E0F7D-DBB1-455A-B757-5AE0A6CBE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525" y="4292498"/>
            <a:ext cx="11539056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Adapter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extends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RecyclerView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Adapter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Adapter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MyViewHolder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{</a:t>
            </a:r>
            <a:endParaRPr kumimoji="0" lang="pt-BR" altLang="pt-B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2074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117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C97F86-4E3C-4449-BD4C-5725AEE83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661" y="755578"/>
            <a:ext cx="4120627" cy="6003515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330A1A3-1246-49EB-878F-C495F2BCD324}"/>
              </a:ext>
            </a:extLst>
          </p:cNvPr>
          <p:cNvCxnSpPr>
            <a:cxnSpLocks/>
          </p:cNvCxnSpPr>
          <p:nvPr/>
        </p:nvCxnSpPr>
        <p:spPr>
          <a:xfrm flipH="1" flipV="1">
            <a:off x="4768770" y="2037144"/>
            <a:ext cx="3332062" cy="153833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EB0C8C6A-3E84-490E-B5EC-B8C2382507F5}"/>
              </a:ext>
            </a:extLst>
          </p:cNvPr>
          <p:cNvSpPr txBox="1"/>
          <p:nvPr/>
        </p:nvSpPr>
        <p:spPr>
          <a:xfrm>
            <a:off x="6834409" y="3575482"/>
            <a:ext cx="52766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 </a:t>
            </a:r>
            <a:r>
              <a:rPr lang="pt-BR" sz="2800" dirty="0" err="1"/>
              <a:t>android</a:t>
            </a:r>
            <a:r>
              <a:rPr lang="pt-BR" sz="2800" dirty="0"/>
              <a:t> abrira uma janela se deseja criar os métodos basta clicar em ok</a:t>
            </a:r>
          </a:p>
        </p:txBody>
      </p:sp>
    </p:spTree>
    <p:extLst>
      <p:ext uri="{BB962C8B-B14F-4D97-AF65-F5344CB8AC3E}">
        <p14:creationId xmlns:p14="http://schemas.microsoft.com/office/powerpoint/2010/main" val="8715444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118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81FD135-EB4D-4769-BD14-CBA2D5A1D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63" y="982176"/>
            <a:ext cx="11291874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MyViewHolder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onCreateViewHolder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NonNull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ViewGroup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parent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viewType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 </a:t>
            </a:r>
            <a:r>
              <a:rPr kumimoji="0" lang="pt-BR" altLang="pt-BR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//cria visualização</a:t>
            </a:r>
            <a:br>
              <a:rPr kumimoji="0" lang="pt-BR" altLang="pt-BR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pt-BR" altLang="pt-BR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Override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void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onBindViewHolder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NonNull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MyViewHolder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holder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position) {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//exibe a visualização</a:t>
            </a:r>
            <a:br>
              <a:rPr kumimoji="0" lang="pt-BR" altLang="pt-BR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pt-BR" altLang="pt-BR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Override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getItemCount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 </a:t>
            </a:r>
            <a:r>
              <a:rPr lang="pt-BR" altLang="pt-BR" sz="2400" i="1" dirty="0">
                <a:solidFill>
                  <a:srgbClr val="8C8C8C"/>
                </a:solidFill>
                <a:latin typeface="JetBrains Mono"/>
              </a:rPr>
              <a:t>//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endParaRPr kumimoji="0" lang="pt-BR" altLang="pt-B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9705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119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22AD81F-18DB-42D9-BAB1-98FDE525C46C}"/>
              </a:ext>
            </a:extLst>
          </p:cNvPr>
          <p:cNvSpPr txBox="1"/>
          <p:nvPr/>
        </p:nvSpPr>
        <p:spPr>
          <a:xfrm>
            <a:off x="725347" y="937549"/>
            <a:ext cx="10741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Agora precisamos criar um Layout  para a visualização 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F59B3A-315A-474F-8AED-4897C63AF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06" y="1820389"/>
            <a:ext cx="5254083" cy="2731083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02CBAC7E-909B-4243-8CA3-BB8202935202}"/>
              </a:ext>
            </a:extLst>
          </p:cNvPr>
          <p:cNvCxnSpPr>
            <a:cxnSpLocks/>
          </p:cNvCxnSpPr>
          <p:nvPr/>
        </p:nvCxnSpPr>
        <p:spPr>
          <a:xfrm flipH="1" flipV="1">
            <a:off x="2986268" y="2639028"/>
            <a:ext cx="3848141" cy="114589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5E93D2EB-8469-4AF9-AC6A-608B047EFFEE}"/>
              </a:ext>
            </a:extLst>
          </p:cNvPr>
          <p:cNvSpPr txBox="1"/>
          <p:nvPr/>
        </p:nvSpPr>
        <p:spPr>
          <a:xfrm>
            <a:off x="6834409" y="3575482"/>
            <a:ext cx="5276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Vamos app&gt;res &gt; layout</a:t>
            </a:r>
          </a:p>
        </p:txBody>
      </p:sp>
    </p:spTree>
    <p:extLst>
      <p:ext uri="{BB962C8B-B14F-4D97-AF65-F5344CB8AC3E}">
        <p14:creationId xmlns:p14="http://schemas.microsoft.com/office/powerpoint/2010/main" val="2677913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9B3373-58F9-4AA1-9213-0F44A194F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582829"/>
            <a:ext cx="6190443" cy="4217895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9B8FE88-85A9-4A96-B0CA-37AD67CF4CB8}"/>
              </a:ext>
            </a:extLst>
          </p:cNvPr>
          <p:cNvCxnSpPr>
            <a:cxnSpLocks/>
          </p:cNvCxnSpPr>
          <p:nvPr/>
        </p:nvCxnSpPr>
        <p:spPr>
          <a:xfrm>
            <a:off x="2941701" y="2247899"/>
            <a:ext cx="3992499" cy="74295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D31ED407-322A-4758-8529-EE67548DDC0E}"/>
              </a:ext>
            </a:extLst>
          </p:cNvPr>
          <p:cNvSpPr txBox="1"/>
          <p:nvPr/>
        </p:nvSpPr>
        <p:spPr>
          <a:xfrm>
            <a:off x="6934200" y="2710701"/>
            <a:ext cx="253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Todas as imagens deve ser armazenada na pasta </a:t>
            </a:r>
            <a:r>
              <a:rPr lang="pt-BR" dirty="0" err="1"/>
              <a:t>drawable</a:t>
            </a:r>
            <a:r>
              <a:rPr lang="pt-BR" dirty="0"/>
              <a:t> basta  copiar e colar </a:t>
            </a:r>
          </a:p>
        </p:txBody>
      </p:sp>
    </p:spTree>
    <p:extLst>
      <p:ext uri="{BB962C8B-B14F-4D97-AF65-F5344CB8AC3E}">
        <p14:creationId xmlns:p14="http://schemas.microsoft.com/office/powerpoint/2010/main" val="153598307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120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9F6F5CE-196B-4D78-857D-64D119955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584" y="1501694"/>
            <a:ext cx="8025489" cy="361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48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121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38671B-A8B9-4C73-9030-64388198E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57" y="1128712"/>
            <a:ext cx="7858125" cy="4600575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DCDC130-02DF-4343-A1CC-22E6D803722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97843" y="867102"/>
            <a:ext cx="3773830" cy="78483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130C2624-933B-448F-91F2-F18C5049EC98}"/>
              </a:ext>
            </a:extLst>
          </p:cNvPr>
          <p:cNvSpPr txBox="1"/>
          <p:nvPr/>
        </p:nvSpPr>
        <p:spPr>
          <a:xfrm>
            <a:off x="6771673" y="605492"/>
            <a:ext cx="5276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Vamos chamar de </a:t>
            </a:r>
            <a:r>
              <a:rPr lang="pt-BR" sz="2800" dirty="0" err="1"/>
              <a:t>adapter_lista</a:t>
            </a:r>
            <a:endParaRPr lang="pt-BR" sz="28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B31FBDB-6964-40C6-9700-6D7EAAD71831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4224759" y="2002424"/>
            <a:ext cx="4467828" cy="177109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324F4B9-9A3D-4FA1-B568-21A7B8AD8A1E}"/>
              </a:ext>
            </a:extLst>
          </p:cNvPr>
          <p:cNvSpPr txBox="1"/>
          <p:nvPr/>
        </p:nvSpPr>
        <p:spPr>
          <a:xfrm>
            <a:off x="8692587" y="2650137"/>
            <a:ext cx="32177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Vamos trocar o Root elemento para </a:t>
            </a:r>
            <a:r>
              <a:rPr lang="pt-BR" sz="2800" dirty="0" err="1"/>
              <a:t>LinearLayout</a:t>
            </a:r>
            <a:r>
              <a:rPr lang="pt-BR" sz="2800" dirty="0"/>
              <a:t> </a:t>
            </a:r>
          </a:p>
          <a:p>
            <a:r>
              <a:rPr lang="pt-BR" sz="2800" dirty="0"/>
              <a:t>Feito isto clique e, ok</a:t>
            </a:r>
          </a:p>
        </p:txBody>
      </p:sp>
    </p:spTree>
    <p:extLst>
      <p:ext uri="{BB962C8B-B14F-4D97-AF65-F5344CB8AC3E}">
        <p14:creationId xmlns:p14="http://schemas.microsoft.com/office/powerpoint/2010/main" val="365048655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122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36A565-2B47-4120-A424-F38733CC5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02" y="1681493"/>
            <a:ext cx="5254083" cy="273108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9365E89-6DF5-4F4F-A914-1D6B1F6FC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0" y="431800"/>
            <a:ext cx="3390900" cy="592455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61AF18C-916C-4F7C-9329-74051E797598}"/>
              </a:ext>
            </a:extLst>
          </p:cNvPr>
          <p:cNvCxnSpPr>
            <a:cxnSpLocks/>
          </p:cNvCxnSpPr>
          <p:nvPr/>
        </p:nvCxnSpPr>
        <p:spPr>
          <a:xfrm flipH="1">
            <a:off x="5064778" y="2720051"/>
            <a:ext cx="2898122" cy="71939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2858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123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8C24591-1C08-4F55-B852-77BD2EF3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04" y="868102"/>
            <a:ext cx="6779342" cy="320552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5FC8B61-A085-4F88-91F5-ED31BC55668B}"/>
              </a:ext>
            </a:extLst>
          </p:cNvPr>
          <p:cNvSpPr txBox="1"/>
          <p:nvPr/>
        </p:nvSpPr>
        <p:spPr>
          <a:xfrm>
            <a:off x="6915392" y="3162420"/>
            <a:ext cx="5276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Precisamos criar um </a:t>
            </a:r>
            <a:r>
              <a:rPr lang="pt-BR" sz="2800" dirty="0" err="1"/>
              <a:t>LinearLayout</a:t>
            </a:r>
            <a:r>
              <a:rPr lang="pt-BR" sz="2800" dirty="0"/>
              <a:t> (horizontal)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D4A952C-31CA-43DB-B1D0-1972AF92B8CD}"/>
              </a:ext>
            </a:extLst>
          </p:cNvPr>
          <p:cNvCxnSpPr>
            <a:cxnSpLocks/>
          </p:cNvCxnSpPr>
          <p:nvPr/>
        </p:nvCxnSpPr>
        <p:spPr>
          <a:xfrm flipH="1" flipV="1">
            <a:off x="4039564" y="1391322"/>
            <a:ext cx="4467828" cy="177109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25969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500F1CA-1A4B-4E9C-B6E7-8565DF893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03" y="336550"/>
            <a:ext cx="3429000" cy="60198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C5C2470-BEFF-4DAE-BC1D-24A47AA0F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525" y="1707386"/>
            <a:ext cx="6129276" cy="1278882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7F324B2E-333C-4A2F-84E3-27C3BBE412A5}"/>
              </a:ext>
            </a:extLst>
          </p:cNvPr>
          <p:cNvCxnSpPr>
            <a:cxnSpLocks/>
          </p:cNvCxnSpPr>
          <p:nvPr/>
        </p:nvCxnSpPr>
        <p:spPr>
          <a:xfrm flipH="1" flipV="1">
            <a:off x="7106856" y="2419109"/>
            <a:ext cx="902826" cy="100989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9F7F00EC-8D1F-47FC-9B84-F8780070B5AE}"/>
              </a:ext>
            </a:extLst>
          </p:cNvPr>
          <p:cNvSpPr txBox="1"/>
          <p:nvPr/>
        </p:nvSpPr>
        <p:spPr>
          <a:xfrm>
            <a:off x="6910086" y="3429000"/>
            <a:ext cx="3113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Vamos trocar para </a:t>
            </a:r>
            <a:r>
              <a:rPr lang="pt-BR" dirty="0" err="1"/>
              <a:t>LinearLayout</a:t>
            </a:r>
            <a:r>
              <a:rPr lang="pt-BR" dirty="0"/>
              <a:t> (vertical)</a:t>
            </a:r>
          </a:p>
        </p:txBody>
      </p:sp>
    </p:spTree>
    <p:extLst>
      <p:ext uri="{BB962C8B-B14F-4D97-AF65-F5344CB8AC3E}">
        <p14:creationId xmlns:p14="http://schemas.microsoft.com/office/powerpoint/2010/main" val="98629999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125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A56785-6356-4AE4-814A-77A296F39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82" y="1171876"/>
            <a:ext cx="5885118" cy="13284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18A44A4-7E00-4200-9F60-2406275F1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043" y="1171876"/>
            <a:ext cx="3412784" cy="209218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14D8793-1C22-40ED-BC8E-F2936A6417BB}"/>
              </a:ext>
            </a:extLst>
          </p:cNvPr>
          <p:cNvSpPr txBox="1"/>
          <p:nvPr/>
        </p:nvSpPr>
        <p:spPr>
          <a:xfrm>
            <a:off x="4415260" y="5365038"/>
            <a:ext cx="5276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Vamos inserir duas caixas de texto 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AFFBD8F-430F-4CA7-BA67-41BB36DCAD76}"/>
              </a:ext>
            </a:extLst>
          </p:cNvPr>
          <p:cNvCxnSpPr>
            <a:cxnSpLocks/>
          </p:cNvCxnSpPr>
          <p:nvPr/>
        </p:nvCxnSpPr>
        <p:spPr>
          <a:xfrm flipH="1" flipV="1">
            <a:off x="3345084" y="1863524"/>
            <a:ext cx="2662176" cy="350151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9B67D6C-CE23-4A35-BD00-6C49894FFD85}"/>
              </a:ext>
            </a:extLst>
          </p:cNvPr>
          <p:cNvCxnSpPr>
            <a:cxnSpLocks/>
          </p:cNvCxnSpPr>
          <p:nvPr/>
        </p:nvCxnSpPr>
        <p:spPr>
          <a:xfrm flipV="1">
            <a:off x="6159660" y="2893671"/>
            <a:ext cx="2625525" cy="262376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1066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5ECFF14-A6CD-458F-A733-B64867438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81" y="1114003"/>
            <a:ext cx="5885118" cy="132849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BF201CD-3DA0-47F1-8A1E-D976B83AB7E2}"/>
              </a:ext>
            </a:extLst>
          </p:cNvPr>
          <p:cNvSpPr txBox="1"/>
          <p:nvPr/>
        </p:nvSpPr>
        <p:spPr>
          <a:xfrm>
            <a:off x="595614" y="5168269"/>
            <a:ext cx="5276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Vamos trocar o </a:t>
            </a:r>
            <a:r>
              <a:rPr lang="pt-BR" sz="2800" dirty="0" err="1"/>
              <a:t>TextView</a:t>
            </a:r>
            <a:r>
              <a:rPr lang="pt-BR" sz="2800" dirty="0"/>
              <a:t> para Título negrito e tamanho 16sp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0574E23E-A38C-43A5-822D-D0E01DF180D5}"/>
              </a:ext>
            </a:extLst>
          </p:cNvPr>
          <p:cNvCxnSpPr>
            <a:cxnSpLocks/>
          </p:cNvCxnSpPr>
          <p:nvPr/>
        </p:nvCxnSpPr>
        <p:spPr>
          <a:xfrm flipV="1">
            <a:off x="2303362" y="1805651"/>
            <a:ext cx="1099595" cy="336261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1311E52-D6A4-4F98-BEC6-77BB8AD735BA}"/>
              </a:ext>
            </a:extLst>
          </p:cNvPr>
          <p:cNvCxnSpPr>
            <a:cxnSpLocks/>
          </p:cNvCxnSpPr>
          <p:nvPr/>
        </p:nvCxnSpPr>
        <p:spPr>
          <a:xfrm flipH="1" flipV="1">
            <a:off x="5872222" y="1805651"/>
            <a:ext cx="1998563" cy="312864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2E19BC90-658F-4197-A4B5-01B1FB43E688}"/>
              </a:ext>
            </a:extLst>
          </p:cNvPr>
          <p:cNvSpPr txBox="1"/>
          <p:nvPr/>
        </p:nvSpPr>
        <p:spPr>
          <a:xfrm>
            <a:off x="5759852" y="5168268"/>
            <a:ext cx="5276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Vamos trocar o </a:t>
            </a:r>
            <a:r>
              <a:rPr lang="pt-BR" sz="2800" dirty="0" err="1"/>
              <a:t>TextView</a:t>
            </a:r>
            <a:r>
              <a:rPr lang="pt-BR" sz="2800" dirty="0"/>
              <a:t> para ano tamanho 12sp</a:t>
            </a:r>
          </a:p>
        </p:txBody>
      </p:sp>
    </p:spTree>
    <p:extLst>
      <p:ext uri="{BB962C8B-B14F-4D97-AF65-F5344CB8AC3E}">
        <p14:creationId xmlns:p14="http://schemas.microsoft.com/office/powerpoint/2010/main" val="41518482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127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1F5C7D-25A8-4485-8BEA-A6EF67F12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81" y="1083136"/>
            <a:ext cx="4416915" cy="1937856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2B0E6813-7646-4DAA-8F05-1E681E458E5E}"/>
              </a:ext>
            </a:extLst>
          </p:cNvPr>
          <p:cNvCxnSpPr/>
          <p:nvPr/>
        </p:nvCxnSpPr>
        <p:spPr>
          <a:xfrm>
            <a:off x="2939970" y="2743200"/>
            <a:ext cx="3437681" cy="9722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E099C7-ABB0-46E0-ACE8-1B7BAF6F6B25}"/>
              </a:ext>
            </a:extLst>
          </p:cNvPr>
          <p:cNvSpPr txBox="1"/>
          <p:nvPr/>
        </p:nvSpPr>
        <p:spPr>
          <a:xfrm>
            <a:off x="6377651" y="3429000"/>
            <a:ext cx="397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Vamos inserir um </a:t>
            </a:r>
            <a:r>
              <a:rPr lang="pt-BR" dirty="0" err="1"/>
              <a:t>TextView</a:t>
            </a:r>
            <a:r>
              <a:rPr lang="pt-BR" dirty="0"/>
              <a:t> fora do </a:t>
            </a:r>
            <a:r>
              <a:rPr lang="pt-BR" dirty="0" err="1"/>
              <a:t>LinearLayout</a:t>
            </a:r>
            <a:r>
              <a:rPr lang="pt-BR" dirty="0"/>
              <a:t> (horizontal) </a:t>
            </a:r>
          </a:p>
        </p:txBody>
      </p:sp>
    </p:spTree>
    <p:extLst>
      <p:ext uri="{BB962C8B-B14F-4D97-AF65-F5344CB8AC3E}">
        <p14:creationId xmlns:p14="http://schemas.microsoft.com/office/powerpoint/2010/main" val="5963878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128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6C18AB-94B2-4839-8F3F-BBC3711D0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672" y="460375"/>
            <a:ext cx="3362325" cy="5895975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F90CDEC-8119-400D-B449-6874C2A8F966}"/>
              </a:ext>
            </a:extLst>
          </p:cNvPr>
          <p:cNvCxnSpPr/>
          <p:nvPr/>
        </p:nvCxnSpPr>
        <p:spPr>
          <a:xfrm>
            <a:off x="3494531" y="1006997"/>
            <a:ext cx="3437681" cy="9722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91EFA5-97FA-4DA6-98BA-FD4972D38235}"/>
              </a:ext>
            </a:extLst>
          </p:cNvPr>
          <p:cNvSpPr txBox="1"/>
          <p:nvPr/>
        </p:nvSpPr>
        <p:spPr>
          <a:xfrm>
            <a:off x="6932212" y="1692797"/>
            <a:ext cx="397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Não ira aparecer o </a:t>
            </a:r>
            <a:r>
              <a:rPr lang="pt-BR" dirty="0" err="1"/>
              <a:t>TextView</a:t>
            </a:r>
            <a:r>
              <a:rPr lang="pt-BR" dirty="0"/>
              <a:t> até fazermos algumas alterações</a:t>
            </a:r>
          </a:p>
        </p:txBody>
      </p:sp>
    </p:spTree>
    <p:extLst>
      <p:ext uri="{BB962C8B-B14F-4D97-AF65-F5344CB8AC3E}">
        <p14:creationId xmlns:p14="http://schemas.microsoft.com/office/powerpoint/2010/main" val="42165994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129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3AA006B-3BB6-44A7-B661-2180F2D38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421" y="1018572"/>
            <a:ext cx="7798062" cy="109272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261219D-8CE4-4777-B32D-8DE1521BC92F}"/>
              </a:ext>
            </a:extLst>
          </p:cNvPr>
          <p:cNvSpPr txBox="1"/>
          <p:nvPr/>
        </p:nvSpPr>
        <p:spPr>
          <a:xfrm>
            <a:off x="1859666" y="3961877"/>
            <a:ext cx="4236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Clique em </a:t>
            </a:r>
            <a:r>
              <a:rPr lang="pt-BR" sz="2400" dirty="0" err="1"/>
              <a:t>LinearLayout</a:t>
            </a:r>
            <a:r>
              <a:rPr lang="pt-BR" sz="2400" dirty="0"/>
              <a:t> (horizontal)  depois vá até </a:t>
            </a:r>
            <a:r>
              <a:rPr lang="pt-BR" sz="2400" dirty="0" err="1"/>
              <a:t>layout_height</a:t>
            </a:r>
            <a:r>
              <a:rPr lang="pt-BR" sz="2400" dirty="0"/>
              <a:t> </a:t>
            </a:r>
            <a:r>
              <a:rPr lang="pt-BR" sz="2400" dirty="0" err="1"/>
              <a:t>match_parent</a:t>
            </a:r>
            <a:r>
              <a:rPr lang="pt-BR" sz="2400" dirty="0"/>
              <a:t> para </a:t>
            </a:r>
            <a:r>
              <a:rPr lang="pt-BR" sz="2400" dirty="0" err="1"/>
              <a:t>wrap_contente</a:t>
            </a:r>
            <a:r>
              <a:rPr lang="pt-BR" sz="2400" dirty="0"/>
              <a:t> 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8EA9148D-69D2-45F2-B181-2A18A796321A}"/>
              </a:ext>
            </a:extLst>
          </p:cNvPr>
          <p:cNvCxnSpPr>
            <a:cxnSpLocks/>
          </p:cNvCxnSpPr>
          <p:nvPr/>
        </p:nvCxnSpPr>
        <p:spPr>
          <a:xfrm flipV="1">
            <a:off x="4907666" y="1863524"/>
            <a:ext cx="3360518" cy="222233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507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02B2865-E152-45D7-BDEA-6F4B83347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444" y="0"/>
            <a:ext cx="3072980" cy="648374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13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FDD6F1-E3FC-4DE7-A60A-F0D6515D0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49" y="1466849"/>
            <a:ext cx="2129937" cy="542925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F98B6AE-F536-438F-A9DF-8620A1B0F19C}"/>
              </a:ext>
            </a:extLst>
          </p:cNvPr>
          <p:cNvCxnSpPr>
            <a:cxnSpLocks/>
          </p:cNvCxnSpPr>
          <p:nvPr/>
        </p:nvCxnSpPr>
        <p:spPr>
          <a:xfrm>
            <a:off x="2322576" y="2009774"/>
            <a:ext cx="0" cy="130992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52C786F0-6D92-4F4E-8817-BFD9A6FA09B8}"/>
              </a:ext>
            </a:extLst>
          </p:cNvPr>
          <p:cNvSpPr txBox="1"/>
          <p:nvPr/>
        </p:nvSpPr>
        <p:spPr>
          <a:xfrm>
            <a:off x="1076325" y="3429000"/>
            <a:ext cx="2129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Permite inserir uma imagem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1792BA4-DD3B-4C47-A638-0A1722B67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564" y="228599"/>
            <a:ext cx="1443036" cy="137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7985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130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577414B-04B9-477D-ADC7-9FE833B16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283" y="1668882"/>
            <a:ext cx="6784144" cy="1760118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F3A40043-815F-4BA1-A8E4-ECF4C4025436}"/>
              </a:ext>
            </a:extLst>
          </p:cNvPr>
          <p:cNvCxnSpPr>
            <a:cxnSpLocks/>
          </p:cNvCxnSpPr>
          <p:nvPr/>
        </p:nvCxnSpPr>
        <p:spPr>
          <a:xfrm>
            <a:off x="3368233" y="2847372"/>
            <a:ext cx="1354238" cy="224548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60579F7-0D27-4EB7-9DDF-6BA3D70F1F48}"/>
              </a:ext>
            </a:extLst>
          </p:cNvPr>
          <p:cNvSpPr txBox="1"/>
          <p:nvPr/>
        </p:nvSpPr>
        <p:spPr>
          <a:xfrm>
            <a:off x="4537276" y="5092861"/>
            <a:ext cx="4988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Troque para Gênero</a:t>
            </a:r>
          </a:p>
        </p:txBody>
      </p:sp>
    </p:spTree>
    <p:extLst>
      <p:ext uri="{BB962C8B-B14F-4D97-AF65-F5344CB8AC3E}">
        <p14:creationId xmlns:p14="http://schemas.microsoft.com/office/powerpoint/2010/main" val="415196228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131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E9F7D7-71E1-4181-9C9E-900D9E492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528" y="1405841"/>
            <a:ext cx="4837911" cy="2541125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296B6C5D-D5AB-4DCF-8895-0B3A38A0EA86}"/>
              </a:ext>
            </a:extLst>
          </p:cNvPr>
          <p:cNvCxnSpPr>
            <a:cxnSpLocks/>
          </p:cNvCxnSpPr>
          <p:nvPr/>
        </p:nvCxnSpPr>
        <p:spPr>
          <a:xfrm>
            <a:off x="3588152" y="2676403"/>
            <a:ext cx="1921397" cy="191874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21660E7B-278F-4FE1-9673-6075F703B1B4}"/>
              </a:ext>
            </a:extLst>
          </p:cNvPr>
          <p:cNvSpPr txBox="1"/>
          <p:nvPr/>
        </p:nvSpPr>
        <p:spPr>
          <a:xfrm>
            <a:off x="5741043" y="4467828"/>
            <a:ext cx="4305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Clique em </a:t>
            </a:r>
            <a:r>
              <a:rPr lang="pt-BR" dirty="0" err="1"/>
              <a:t>LinearLayout</a:t>
            </a:r>
            <a:r>
              <a:rPr lang="pt-BR" dirty="0"/>
              <a:t> (vertical) depois procure por </a:t>
            </a:r>
            <a:r>
              <a:rPr lang="pt-BR" dirty="0" err="1"/>
              <a:t>margin</a:t>
            </a:r>
            <a:r>
              <a:rPr lang="pt-BR" dirty="0"/>
              <a:t> e altere o valor para 16dp</a:t>
            </a:r>
          </a:p>
        </p:txBody>
      </p:sp>
    </p:spTree>
    <p:extLst>
      <p:ext uri="{BB962C8B-B14F-4D97-AF65-F5344CB8AC3E}">
        <p14:creationId xmlns:p14="http://schemas.microsoft.com/office/powerpoint/2010/main" val="40760460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132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0BC7B9D-B0E3-486B-88F5-8CADBE21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47" y="1133475"/>
            <a:ext cx="3533775" cy="2295525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4E9F8000-36DA-427A-A1FB-E10823AB34FF}"/>
              </a:ext>
            </a:extLst>
          </p:cNvPr>
          <p:cNvCxnSpPr>
            <a:cxnSpLocks/>
          </p:cNvCxnSpPr>
          <p:nvPr/>
        </p:nvCxnSpPr>
        <p:spPr>
          <a:xfrm>
            <a:off x="4618483" y="1993496"/>
            <a:ext cx="2083259" cy="166410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859F4858-57F5-4798-B69D-D536CE7A12FC}"/>
              </a:ext>
            </a:extLst>
          </p:cNvPr>
          <p:cNvSpPr txBox="1"/>
          <p:nvPr/>
        </p:nvSpPr>
        <p:spPr>
          <a:xfrm>
            <a:off x="6701742" y="3657600"/>
            <a:ext cx="2534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16dp</a:t>
            </a:r>
          </a:p>
        </p:txBody>
      </p:sp>
    </p:spTree>
    <p:extLst>
      <p:ext uri="{BB962C8B-B14F-4D97-AF65-F5344CB8AC3E}">
        <p14:creationId xmlns:p14="http://schemas.microsoft.com/office/powerpoint/2010/main" val="5642535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133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9EFC0F-0B1C-40AF-86C8-7408BE80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147" y="278697"/>
            <a:ext cx="3352800" cy="5924550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6E104665-5FD6-4111-9D0C-1F9BC748C2F0}"/>
              </a:ext>
            </a:extLst>
          </p:cNvPr>
          <p:cNvCxnSpPr>
            <a:cxnSpLocks/>
          </p:cNvCxnSpPr>
          <p:nvPr/>
        </p:nvCxnSpPr>
        <p:spPr>
          <a:xfrm>
            <a:off x="5054370" y="1935623"/>
            <a:ext cx="2083259" cy="166410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BEFD07A7-5F1A-40EB-B7D5-65EB4FE680B0}"/>
              </a:ext>
            </a:extLst>
          </p:cNvPr>
          <p:cNvSpPr txBox="1"/>
          <p:nvPr/>
        </p:nvSpPr>
        <p:spPr>
          <a:xfrm>
            <a:off x="7137629" y="3599727"/>
            <a:ext cx="2534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Ficará assim </a:t>
            </a:r>
          </a:p>
        </p:txBody>
      </p:sp>
    </p:spTree>
    <p:extLst>
      <p:ext uri="{BB962C8B-B14F-4D97-AF65-F5344CB8AC3E}">
        <p14:creationId xmlns:p14="http://schemas.microsoft.com/office/powerpoint/2010/main" val="142816078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134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D2FA9E-89AB-4C63-967B-769AC6CB1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66" y="1082474"/>
            <a:ext cx="4978276" cy="1220888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199FE7A-223B-4343-B01E-02BDEA3E0B03}"/>
              </a:ext>
            </a:extLst>
          </p:cNvPr>
          <p:cNvCxnSpPr>
            <a:cxnSpLocks/>
          </p:cNvCxnSpPr>
          <p:nvPr/>
        </p:nvCxnSpPr>
        <p:spPr>
          <a:xfrm>
            <a:off x="5054370" y="1935623"/>
            <a:ext cx="2083259" cy="166410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4E78C3D2-9C49-4AE8-A3BA-3CA5043B8370}"/>
              </a:ext>
            </a:extLst>
          </p:cNvPr>
          <p:cNvSpPr txBox="1"/>
          <p:nvPr/>
        </p:nvSpPr>
        <p:spPr>
          <a:xfrm>
            <a:off x="7137629" y="3599727"/>
            <a:ext cx="3800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Troque </a:t>
            </a:r>
            <a:r>
              <a:rPr lang="pt-BR" sz="3200" dirty="0" err="1"/>
              <a:t>match_parent</a:t>
            </a:r>
            <a:r>
              <a:rPr lang="pt-BR" sz="3200" dirty="0"/>
              <a:t> para </a:t>
            </a:r>
            <a:r>
              <a:rPr lang="pt-BR" sz="3200" dirty="0" err="1"/>
              <a:t>wrap_content</a:t>
            </a:r>
            <a:r>
              <a:rPr lang="pt-BR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96875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135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C99CB8D-210E-4B85-A526-8649E6FF9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57" y="1328524"/>
            <a:ext cx="6685398" cy="1214197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801EFD20-218C-4380-BFDE-8A9894972698}"/>
              </a:ext>
            </a:extLst>
          </p:cNvPr>
          <p:cNvCxnSpPr>
            <a:cxnSpLocks/>
          </p:cNvCxnSpPr>
          <p:nvPr/>
        </p:nvCxnSpPr>
        <p:spPr>
          <a:xfrm>
            <a:off x="5054370" y="1935623"/>
            <a:ext cx="2083259" cy="166410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5B3C6-33CA-4025-9E42-07CCDD6EC3FD}"/>
              </a:ext>
            </a:extLst>
          </p:cNvPr>
          <p:cNvSpPr txBox="1"/>
          <p:nvPr/>
        </p:nvSpPr>
        <p:spPr>
          <a:xfrm>
            <a:off x="7137629" y="3599727"/>
            <a:ext cx="3800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Ficara assim</a:t>
            </a:r>
          </a:p>
        </p:txBody>
      </p:sp>
    </p:spTree>
    <p:extLst>
      <p:ext uri="{BB962C8B-B14F-4D97-AF65-F5344CB8AC3E}">
        <p14:creationId xmlns:p14="http://schemas.microsoft.com/office/powerpoint/2010/main" val="20832777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136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C08F57-4BD5-4501-B147-1A6AB8E8A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183" y="1253199"/>
            <a:ext cx="6920564" cy="1408977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0C79726B-D408-4AE8-B10F-BA1629C6AF48}"/>
              </a:ext>
            </a:extLst>
          </p:cNvPr>
          <p:cNvCxnSpPr>
            <a:cxnSpLocks/>
          </p:cNvCxnSpPr>
          <p:nvPr/>
        </p:nvCxnSpPr>
        <p:spPr>
          <a:xfrm>
            <a:off x="5891514" y="1979271"/>
            <a:ext cx="1246115" cy="162045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7E57233B-7E7C-46C8-A3EB-B34311691C6D}"/>
              </a:ext>
            </a:extLst>
          </p:cNvPr>
          <p:cNvSpPr txBox="1"/>
          <p:nvPr/>
        </p:nvSpPr>
        <p:spPr>
          <a:xfrm>
            <a:off x="7137629" y="3599727"/>
            <a:ext cx="38004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Vamos diminuir o tamanho da caixa de texto ano </a:t>
            </a:r>
          </a:p>
        </p:txBody>
      </p:sp>
    </p:spTree>
    <p:extLst>
      <p:ext uri="{BB962C8B-B14F-4D97-AF65-F5344CB8AC3E}">
        <p14:creationId xmlns:p14="http://schemas.microsoft.com/office/powerpoint/2010/main" val="12922192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137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70F9660-5E80-4D0A-9FC5-95812D543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25" y="1165415"/>
            <a:ext cx="3647730" cy="40318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TextView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:id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="@+id/textView5"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:layout_width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="wrap_content"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:layout_height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="wrap_content"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:layout_weight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="1"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="Título"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:textSize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="16sp"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:textStyle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="bold"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TextView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:id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="@+id/textView7"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:layout_width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="wrap_content"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:layout_height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="wrap_content"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:layout_weight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="1"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="Ano"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:textSize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="12sp"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endParaRPr kumimoji="0" lang="pt-BR" altLang="pt-B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E50B0CB-BB43-4CB2-90EA-711B984DCB97}"/>
              </a:ext>
            </a:extLst>
          </p:cNvPr>
          <p:cNvCxnSpPr>
            <a:cxnSpLocks/>
          </p:cNvCxnSpPr>
          <p:nvPr/>
        </p:nvCxnSpPr>
        <p:spPr>
          <a:xfrm>
            <a:off x="3000375" y="2362200"/>
            <a:ext cx="4137254" cy="123752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A63CBD7-8208-4610-BB84-02CC877E2F9F}"/>
              </a:ext>
            </a:extLst>
          </p:cNvPr>
          <p:cNvCxnSpPr>
            <a:cxnSpLocks/>
          </p:cNvCxnSpPr>
          <p:nvPr/>
        </p:nvCxnSpPr>
        <p:spPr>
          <a:xfrm flipV="1">
            <a:off x="3000375" y="3599727"/>
            <a:ext cx="4137254" cy="915123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7741E80A-30D7-4E14-9970-E614984B9863}"/>
              </a:ext>
            </a:extLst>
          </p:cNvPr>
          <p:cNvSpPr txBox="1"/>
          <p:nvPr/>
        </p:nvSpPr>
        <p:spPr>
          <a:xfrm>
            <a:off x="7229475" y="3228975"/>
            <a:ext cx="3219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</a:t>
            </a:r>
            <a:r>
              <a:rPr lang="pt-BR" dirty="0" err="1"/>
              <a:t>layout_weight</a:t>
            </a:r>
            <a:r>
              <a:rPr lang="pt-BR" dirty="0"/>
              <a:t> é responsável pela divisão da tela quando usamos o </a:t>
            </a:r>
            <a:r>
              <a:rPr lang="pt-BR" dirty="0" err="1"/>
              <a:t>linear_layout</a:t>
            </a:r>
            <a:r>
              <a:rPr lang="pt-BR" dirty="0"/>
              <a:t>(horizontal)  basta alterar o número 1 para um número maior</a:t>
            </a:r>
          </a:p>
        </p:txBody>
      </p:sp>
    </p:spTree>
    <p:extLst>
      <p:ext uri="{BB962C8B-B14F-4D97-AF65-F5344CB8AC3E}">
        <p14:creationId xmlns:p14="http://schemas.microsoft.com/office/powerpoint/2010/main" val="74379883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3A9B73E-B683-4018-9D29-89D58B095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687" y="1366837"/>
            <a:ext cx="6943725" cy="1323975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138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207FB5B-1489-4C44-9321-6D1D247EB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2370090"/>
            <a:ext cx="4092211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TextView</a:t>
            </a:r>
            <a:b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:id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="@+id/textView5"</a:t>
            </a:r>
            <a:b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:layout_width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="wrap_content"</a:t>
            </a:r>
            <a:b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:layout_height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="wrap_content"</a:t>
            </a:r>
            <a:b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:layout_weight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="5"</a:t>
            </a:r>
            <a:b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="Título"</a:t>
            </a:r>
            <a:b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:textSize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="16sp"</a:t>
            </a:r>
            <a:b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:textStyle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="bold" 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endParaRPr kumimoji="0" lang="pt-BR" altLang="pt-B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DCD130F3-5F2E-4BFD-901E-CBD327588261}"/>
              </a:ext>
            </a:extLst>
          </p:cNvPr>
          <p:cNvCxnSpPr>
            <a:cxnSpLocks/>
          </p:cNvCxnSpPr>
          <p:nvPr/>
        </p:nvCxnSpPr>
        <p:spPr>
          <a:xfrm flipH="1">
            <a:off x="3060930" y="2095500"/>
            <a:ext cx="6511695" cy="160900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F96A01FC-F06E-4EA0-B5AC-136B2096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387" y="4403725"/>
            <a:ext cx="6674136" cy="1952625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920CAF2-338A-45CB-AFEE-61525BDD0CFF}"/>
              </a:ext>
            </a:extLst>
          </p:cNvPr>
          <p:cNvCxnSpPr>
            <a:cxnSpLocks/>
          </p:cNvCxnSpPr>
          <p:nvPr/>
        </p:nvCxnSpPr>
        <p:spPr>
          <a:xfrm flipH="1">
            <a:off x="7934325" y="2092897"/>
            <a:ext cx="2173360" cy="378402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1958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139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4433A8-4348-4085-8EE3-30DD47E04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12" y="1404937"/>
            <a:ext cx="6962775" cy="1476375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244336AB-094D-4B60-A065-4501507CD7BC}"/>
              </a:ext>
            </a:extLst>
          </p:cNvPr>
          <p:cNvCxnSpPr>
            <a:cxnSpLocks/>
          </p:cNvCxnSpPr>
          <p:nvPr/>
        </p:nvCxnSpPr>
        <p:spPr>
          <a:xfrm>
            <a:off x="7115175" y="2333625"/>
            <a:ext cx="733425" cy="197167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4C8940B1-37A3-4614-8151-4F764421A115}"/>
              </a:ext>
            </a:extLst>
          </p:cNvPr>
          <p:cNvSpPr txBox="1"/>
          <p:nvPr/>
        </p:nvSpPr>
        <p:spPr>
          <a:xfrm>
            <a:off x="6543675" y="4391025"/>
            <a:ext cx="360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Criamos nosso layout de para a exibição</a:t>
            </a:r>
          </a:p>
        </p:txBody>
      </p:sp>
    </p:spTree>
    <p:extLst>
      <p:ext uri="{BB962C8B-B14F-4D97-AF65-F5344CB8AC3E}">
        <p14:creationId xmlns:p14="http://schemas.microsoft.com/office/powerpoint/2010/main" val="3682085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BFE9A38-8F2F-4F61-AB93-1C869EEBC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812318"/>
            <a:ext cx="7367587" cy="590915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B355AE0-5F66-4DB8-99F5-EBAEA03C3562}"/>
              </a:ext>
            </a:extLst>
          </p:cNvPr>
          <p:cNvSpPr txBox="1"/>
          <p:nvPr/>
        </p:nvSpPr>
        <p:spPr>
          <a:xfrm>
            <a:off x="7867650" y="2200870"/>
            <a:ext cx="386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Escolha a imagem desejada  depois clique em ok</a:t>
            </a:r>
          </a:p>
        </p:txBody>
      </p:sp>
    </p:spTree>
    <p:extLst>
      <p:ext uri="{BB962C8B-B14F-4D97-AF65-F5344CB8AC3E}">
        <p14:creationId xmlns:p14="http://schemas.microsoft.com/office/powerpoint/2010/main" val="48069433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140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BBA8F05-8A2A-4329-90EE-A617708A55A1}"/>
              </a:ext>
            </a:extLst>
          </p:cNvPr>
          <p:cNvSpPr txBox="1"/>
          <p:nvPr/>
        </p:nvSpPr>
        <p:spPr>
          <a:xfrm>
            <a:off x="1066800" y="1238250"/>
            <a:ext cx="957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Vamos agora colocar nos </a:t>
            </a:r>
            <a:r>
              <a:rPr lang="pt-BR" sz="2400" dirty="0" err="1"/>
              <a:t>TextView</a:t>
            </a:r>
            <a:r>
              <a:rPr lang="pt-BR" sz="2400" dirty="0"/>
              <a:t> (Título), (ano) e (Gênero) um id p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26BA843C-9A50-4809-A8EE-86F1C87A6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320464"/>
              </p:ext>
            </p:extLst>
          </p:nvPr>
        </p:nvGraphicFramePr>
        <p:xfrm>
          <a:off x="1470025" y="2053166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94059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82516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textTitulo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637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textAno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897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textGenero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574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3691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141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C8A8385-0D00-4775-9552-C7B7FF838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62" y="1061339"/>
            <a:ext cx="10517038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MyViewHolder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onCreateViewHolder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NonNull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ViewGroup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parent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viewType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r>
              <a:rPr kumimoji="0" lang="pt-BR" altLang="pt-BR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//cria visualização</a:t>
            </a:r>
            <a:br>
              <a:rPr kumimoji="0" lang="pt-BR" altLang="pt-BR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pt-BR" altLang="pt-BR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itemLista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LayoutInflater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8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from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parent.getContext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()).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inflate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layout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</a:t>
            </a:r>
            <a:r>
              <a:rPr kumimoji="0" lang="pt-BR" altLang="pt-BR" sz="28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adapter_lista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,parent,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false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new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MyViewHolder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itemLista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80607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142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B079EAF-EBC0-4E08-B9D5-111DF37A6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087" y="1533278"/>
            <a:ext cx="7819513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MyViewHolder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NonNull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itemView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super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itemView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titulo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itemView.findViewById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id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8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textTitulo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ano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itemView.findViewById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id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8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textAno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genero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itemView.findViewById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id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8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textGenero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endParaRPr kumimoji="0" lang="pt-BR" altLang="pt-B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17575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143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6FA856B-4244-4F0C-87EA-3D3A809CC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504" y="2098585"/>
            <a:ext cx="10396051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@Override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int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getItemCount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 </a:t>
            </a:r>
            <a:r>
              <a:rPr kumimoji="0" lang="pt-BR" altLang="pt-BR" sz="2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//retorna a quantidade de vezes necessaria</a:t>
            </a:r>
            <a:br>
              <a:rPr kumimoji="0" lang="pt-BR" altLang="pt-BR" sz="2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pt-BR" altLang="pt-BR" sz="28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pt-BR" altLang="pt-BR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66386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144</a:t>
            </a:fld>
            <a:endParaRPr lang="pt-BR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4D6B5F9-35F8-44A8-A6B3-2CDE6768F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264" y="1725043"/>
            <a:ext cx="9966254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void 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onBindViewHolder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@NonNull 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MyViewHolder 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holder, 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 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position) {</a:t>
            </a:r>
            <a:b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//exibe a visualização</a:t>
            </a:r>
            <a:br>
              <a:rPr kumimoji="0" lang="pt-BR" altLang="pt-BR" sz="2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pt-BR" altLang="pt-BR" sz="2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holder.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titulo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.setText(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"titulo de teste"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 </a:t>
            </a:r>
            <a:r>
              <a:rPr kumimoji="0" lang="pt-BR" altLang="pt-BR" sz="2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//exemplo teste</a:t>
            </a:r>
            <a:br>
              <a:rPr kumimoji="0" lang="pt-BR" altLang="pt-BR" sz="2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pt-BR" altLang="pt-BR" sz="2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holder.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genero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.setText(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"comedia"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r>
              <a:rPr kumimoji="0" lang="pt-BR" altLang="pt-BR" sz="2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//exemplo teste</a:t>
            </a:r>
            <a:br>
              <a:rPr kumimoji="0" lang="pt-BR" altLang="pt-BR" sz="2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pt-BR" altLang="pt-BR" sz="2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holder.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ano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.setText(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"2017"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r>
              <a:rPr kumimoji="0" lang="pt-BR" altLang="pt-BR" sz="2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//exemplo teste</a:t>
            </a:r>
            <a:br>
              <a:rPr kumimoji="0" lang="pt-BR" altLang="pt-BR" sz="2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pt-BR" altLang="pt-BR" sz="2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pt-BR" altLang="pt-BR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7069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145</a:t>
            </a:fld>
            <a:endParaRPr lang="pt-B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09A576-5C9E-4326-9F42-92B9AC766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30" y="997139"/>
            <a:ext cx="11389489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Vamos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voltat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ao MainActivity.java para criar o método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adapter</a:t>
            </a:r>
            <a:endParaRPr kumimoji="0" lang="pt-BR" altLang="pt-B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7B7F965-0ACE-43EE-A127-41999CE7E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28" y="2449181"/>
            <a:ext cx="8970380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//configurar </a:t>
            </a:r>
            <a:r>
              <a:rPr kumimoji="0" lang="pt-BR" altLang="pt-BR" sz="36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adapter</a:t>
            </a:r>
            <a:br>
              <a:rPr kumimoji="0" lang="pt-BR" altLang="pt-BR" sz="3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pt-BR" altLang="pt-BR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Adapter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adapter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kumimoji="0" lang="pt-BR" altLang="pt-BR" sz="3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Adapter</a:t>
            </a: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();</a:t>
            </a:r>
            <a:endParaRPr kumimoji="0" lang="pt-BR" altLang="pt-BR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3690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146</a:t>
            </a:fld>
            <a:endParaRPr lang="pt-BR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F053AF2-EECE-49F5-95A7-A23461D8E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068" y="732000"/>
            <a:ext cx="1172515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RecyclerView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LayoutManager layoutManager 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LinearLayoutManager(</a:t>
            </a:r>
            <a:b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getApplicationContext()</a:t>
            </a:r>
            <a:b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recyclerView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.setLayoutManager(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layoutManager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recyclerView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.setHasFixedSize(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recyclerView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.setAdapter(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adapter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endParaRPr kumimoji="0" lang="pt-BR" altLang="pt-BR" sz="6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CBA3A7C8-A285-4983-BD21-5FFD24E44981}"/>
              </a:ext>
            </a:extLst>
          </p:cNvPr>
          <p:cNvCxnSpPr>
            <a:cxnSpLocks/>
          </p:cNvCxnSpPr>
          <p:nvPr/>
        </p:nvCxnSpPr>
        <p:spPr>
          <a:xfrm>
            <a:off x="6609145" y="4424929"/>
            <a:ext cx="2141316" cy="424863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739D5B1-9E31-4276-BC66-DECA11881885}"/>
              </a:ext>
            </a:extLst>
          </p:cNvPr>
          <p:cNvSpPr txBox="1"/>
          <p:nvPr/>
        </p:nvSpPr>
        <p:spPr>
          <a:xfrm>
            <a:off x="8367773" y="4763184"/>
            <a:ext cx="360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Criamos o método </a:t>
            </a:r>
            <a:r>
              <a:rPr lang="pt-BR" dirty="0" err="1"/>
              <a:t>setAdpater</a:t>
            </a:r>
            <a:r>
              <a:rPr lang="pt-BR" dirty="0"/>
              <a:t> para chamar a nossa visualização</a:t>
            </a:r>
          </a:p>
        </p:txBody>
      </p:sp>
    </p:spTree>
    <p:extLst>
      <p:ext uri="{BB962C8B-B14F-4D97-AF65-F5344CB8AC3E}">
        <p14:creationId xmlns:p14="http://schemas.microsoft.com/office/powerpoint/2010/main" val="381059874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147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CD2279-8BB5-4F28-B543-B9E096772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21" y="0"/>
            <a:ext cx="3857134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2D9FC47-88F7-4D4E-9A64-8B53010C7223}"/>
              </a:ext>
            </a:extLst>
          </p:cNvPr>
          <p:cNvSpPr txBox="1"/>
          <p:nvPr/>
        </p:nvSpPr>
        <p:spPr>
          <a:xfrm>
            <a:off x="8729932" y="1813344"/>
            <a:ext cx="16114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É exibido  os dados que colocamos no método </a:t>
            </a:r>
            <a:r>
              <a:rPr lang="pt-BR" dirty="0" err="1"/>
              <a:t>holder</a:t>
            </a:r>
            <a:r>
              <a:rPr lang="pt-BR" dirty="0"/>
              <a:t>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79BF5ED-5B57-426A-B8D2-8660095AD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068" y="4500345"/>
            <a:ext cx="7487728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holder.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titulo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.setText(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"titulo de teste"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 </a:t>
            </a:r>
            <a:r>
              <a:rPr kumimoji="0" lang="pt-BR" altLang="pt-BR" sz="2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//exemplo teste</a:t>
            </a:r>
            <a:br>
              <a:rPr kumimoji="0" lang="pt-BR" altLang="pt-BR" sz="2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holder.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genero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.setText(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"comedia"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r>
              <a:rPr kumimoji="0" lang="pt-BR" altLang="pt-BR" sz="2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//exemplo teste</a:t>
            </a:r>
            <a:br>
              <a:rPr kumimoji="0" lang="pt-BR" altLang="pt-BR" sz="2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holder.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ano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.setText(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"2017"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r>
              <a:rPr kumimoji="0" lang="pt-BR" altLang="pt-BR" sz="2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//exemplo teste</a:t>
            </a:r>
            <a:endParaRPr kumimoji="0" lang="pt-BR" altLang="pt-BR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DFAD36C-ACF7-4D55-80B1-201724924323}"/>
              </a:ext>
            </a:extLst>
          </p:cNvPr>
          <p:cNvCxnSpPr>
            <a:cxnSpLocks/>
          </p:cNvCxnSpPr>
          <p:nvPr/>
        </p:nvCxnSpPr>
        <p:spPr>
          <a:xfrm>
            <a:off x="4236881" y="1813344"/>
            <a:ext cx="4373719" cy="54431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049C9683-EA36-4A49-9C9E-3DC3AC6B1D34}"/>
              </a:ext>
            </a:extLst>
          </p:cNvPr>
          <p:cNvCxnSpPr>
            <a:cxnSpLocks/>
          </p:cNvCxnSpPr>
          <p:nvPr/>
        </p:nvCxnSpPr>
        <p:spPr>
          <a:xfrm>
            <a:off x="4389281" y="1965744"/>
            <a:ext cx="2977677" cy="253460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4067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148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787BA3D-9379-4FDB-BE42-B727FB8D230E}"/>
              </a:ext>
            </a:extLst>
          </p:cNvPr>
          <p:cNvSpPr txBox="1"/>
          <p:nvPr/>
        </p:nvSpPr>
        <p:spPr>
          <a:xfrm>
            <a:off x="1035170" y="1138687"/>
            <a:ext cx="6797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criar nossa lista  vamos agora no pacote </a:t>
            </a:r>
            <a:r>
              <a:rPr lang="pt-BR" dirty="0" err="1"/>
              <a:t>model</a:t>
            </a:r>
            <a:r>
              <a:rPr lang="pt-BR" dirty="0"/>
              <a:t> para criarmos uma classe de modelo para nossa lista de filme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440224-4BE8-4474-8C5F-26D21435A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003" y="2038710"/>
            <a:ext cx="6385003" cy="2240352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1C0090DE-8E75-42E3-8690-F688D86795DD}"/>
              </a:ext>
            </a:extLst>
          </p:cNvPr>
          <p:cNvCxnSpPr>
            <a:cxnSpLocks/>
          </p:cNvCxnSpPr>
          <p:nvPr/>
        </p:nvCxnSpPr>
        <p:spPr>
          <a:xfrm flipH="1">
            <a:off x="2380891" y="2234242"/>
            <a:ext cx="3976777" cy="166489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A2E7C089-DEC6-4B71-9471-102A78DC9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753" y="2038710"/>
            <a:ext cx="54006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9999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149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33C6E76-489E-4094-8495-9628E2E9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959" y="1313820"/>
            <a:ext cx="7431298" cy="356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55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15</a:t>
            </a:fld>
            <a:endParaRPr lang="pt-BR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0E9B5DBE-53DE-485E-A419-04C9BDEF38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639880"/>
              </p:ext>
            </p:extLst>
          </p:nvPr>
        </p:nvGraphicFramePr>
        <p:xfrm>
          <a:off x="802394" y="1307748"/>
          <a:ext cx="7629525" cy="338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Imagem de Bitmap" r:id="rId4" imgW="7629480" imgH="3381480" progId="Paint.Picture">
                  <p:embed/>
                </p:oleObj>
              </mc:Choice>
              <mc:Fallback>
                <p:oleObj name="Imagem de Bitmap" r:id="rId4" imgW="7629480" imgH="3381480" progId="Paint.Picture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0E9B5DBE-53DE-485E-A419-04C9BDEF38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2394" y="1307748"/>
                        <a:ext cx="7629525" cy="3381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3A6B9983-F8BF-4877-814C-A94EDE0FB676}"/>
              </a:ext>
            </a:extLst>
          </p:cNvPr>
          <p:cNvCxnSpPr>
            <a:cxnSpLocks/>
          </p:cNvCxnSpPr>
          <p:nvPr/>
        </p:nvCxnSpPr>
        <p:spPr>
          <a:xfrm flipV="1">
            <a:off x="8319911" y="3114675"/>
            <a:ext cx="793990" cy="138959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3F423A5B-738E-4005-9861-2E56D04F1926}"/>
              </a:ext>
            </a:extLst>
          </p:cNvPr>
          <p:cNvSpPr txBox="1"/>
          <p:nvPr/>
        </p:nvSpPr>
        <p:spPr>
          <a:xfrm>
            <a:off x="8726311" y="2314222"/>
            <a:ext cx="302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Permite aumentar o tamanho da imagem ou diminuir</a:t>
            </a:r>
          </a:p>
        </p:txBody>
      </p:sp>
    </p:spTree>
    <p:extLst>
      <p:ext uri="{BB962C8B-B14F-4D97-AF65-F5344CB8AC3E}">
        <p14:creationId xmlns:p14="http://schemas.microsoft.com/office/powerpoint/2010/main" val="352186742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150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7C13568-CA70-48FF-87F5-7B620A2CC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102" y="1716489"/>
            <a:ext cx="5417389" cy="272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3308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00948DA-0000-4D30-AAD1-61C43CCFDFB7}" type="slidenum">
              <a:rPr lang="pt-BR" smtClean="0"/>
              <a:pPr>
                <a:spcAft>
                  <a:spcPts val="600"/>
                </a:spcAft>
              </a:pPr>
              <a:t>151</a:t>
            </a:fld>
            <a:endParaRPr lang="pt-BR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AFA797-1F01-ECB1-22A7-1CE84106D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52567"/>
            <a:ext cx="10905066" cy="4552864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2105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152</a:t>
            </a:fld>
            <a:endParaRPr lang="pt-BR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6ADB72A-0D92-E5A5-C2E4-99064525E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487" y="1301139"/>
            <a:ext cx="7964556" cy="49859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class 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Filme 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 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tituloFilme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 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genero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 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ano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kumimoji="0" lang="pt-BR" altLang="pt-BR" sz="6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46110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153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69F245-CD6A-6495-5153-DDAD288CB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106" y="496445"/>
            <a:ext cx="3986676" cy="5865110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C4B7436D-DFA9-F872-0924-A1739846AE7C}"/>
              </a:ext>
            </a:extLst>
          </p:cNvPr>
          <p:cNvCxnSpPr>
            <a:cxnSpLocks/>
          </p:cNvCxnSpPr>
          <p:nvPr/>
        </p:nvCxnSpPr>
        <p:spPr>
          <a:xfrm flipH="1">
            <a:off x="5532006" y="3856383"/>
            <a:ext cx="2777107" cy="179690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F7412F5E-1B44-789A-8959-46BD14CA3730}"/>
              </a:ext>
            </a:extLst>
          </p:cNvPr>
          <p:cNvSpPr txBox="1"/>
          <p:nvPr/>
        </p:nvSpPr>
        <p:spPr>
          <a:xfrm>
            <a:off x="8494643" y="2703443"/>
            <a:ext cx="2928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Selecione todos os métodos e clique ok para gerar o construtor</a:t>
            </a:r>
          </a:p>
        </p:txBody>
      </p:sp>
    </p:spTree>
    <p:extLst>
      <p:ext uri="{BB962C8B-B14F-4D97-AF65-F5344CB8AC3E}">
        <p14:creationId xmlns:p14="http://schemas.microsoft.com/office/powerpoint/2010/main" val="42521051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154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A3A923D-B29B-AF84-BB36-D053F20C9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17" y="1755220"/>
            <a:ext cx="9863790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Filme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tituloFilme, 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genero, 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ano) {</a:t>
            </a:r>
            <a:b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tituloFilme 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tituloFilme;</a:t>
            </a:r>
            <a:b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genero 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genero;</a:t>
            </a:r>
            <a:b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ano 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ano;</a:t>
            </a:r>
            <a:endParaRPr kumimoji="0" lang="pt-BR" altLang="pt-BR" sz="6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53626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155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D6BBA4A-8DFE-CD71-4874-993406517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678" y="708244"/>
            <a:ext cx="4227443" cy="58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1290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156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CA2ADA-23AB-E1A9-FEAA-CF7518F20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57" y="999352"/>
            <a:ext cx="4015408" cy="4659389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4ACE30F1-FA8B-85C7-5E44-BC36921DC8BB}"/>
              </a:ext>
            </a:extLst>
          </p:cNvPr>
          <p:cNvCxnSpPr>
            <a:cxnSpLocks/>
          </p:cNvCxnSpPr>
          <p:nvPr/>
        </p:nvCxnSpPr>
        <p:spPr>
          <a:xfrm flipH="1">
            <a:off x="6096000" y="1199259"/>
            <a:ext cx="2777107" cy="179690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88578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157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310C22A-961F-6A01-9BA2-F4D0A7273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" y="584852"/>
            <a:ext cx="9037984" cy="59400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getTituloFilme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tituloFilme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void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setTituloFilme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tituloFilme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tituloFilme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tituloFilme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getGenero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genero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void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setGenero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genero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genero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genero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getAno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ano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void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setAno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ano) {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ano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ano;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pt-BR" altLang="pt-B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21517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853396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814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35892DE-0D07-41C5-B11B-F246E1BB1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981075"/>
            <a:ext cx="3486150" cy="48958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1C08D13-B37B-4CEC-9C66-E893E557A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387" y="981075"/>
            <a:ext cx="5805101" cy="4762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1A9F38F-A366-4474-AE14-8EE3FE31A33B}"/>
              </a:ext>
            </a:extLst>
          </p:cNvPr>
          <p:cNvSpPr txBox="1"/>
          <p:nvPr/>
        </p:nvSpPr>
        <p:spPr>
          <a:xfrm>
            <a:off x="6010275" y="3114675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Endereço de onde está a imagem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260E93A-87E3-47D9-A956-EF7BC2725020}"/>
              </a:ext>
            </a:extLst>
          </p:cNvPr>
          <p:cNvCxnSpPr>
            <a:cxnSpLocks/>
          </p:cNvCxnSpPr>
          <p:nvPr/>
        </p:nvCxnSpPr>
        <p:spPr>
          <a:xfrm flipH="1">
            <a:off x="9113901" y="1524000"/>
            <a:ext cx="553974" cy="159067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6DFD703-AF92-4294-86D1-C9FA9E8F7C4C}"/>
              </a:ext>
            </a:extLst>
          </p:cNvPr>
          <p:cNvCxnSpPr>
            <a:cxnSpLocks/>
          </p:cNvCxnSpPr>
          <p:nvPr/>
        </p:nvCxnSpPr>
        <p:spPr>
          <a:xfrm>
            <a:off x="11037951" y="1457325"/>
            <a:ext cx="0" cy="130992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05E15725-0508-4F09-A405-9C05ECAC14A4}"/>
              </a:ext>
            </a:extLst>
          </p:cNvPr>
          <p:cNvSpPr txBox="1"/>
          <p:nvPr/>
        </p:nvSpPr>
        <p:spPr>
          <a:xfrm>
            <a:off x="10287000" y="2876550"/>
            <a:ext cx="1476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Caso queira trocar a imagem basta clicar </a:t>
            </a:r>
          </a:p>
        </p:txBody>
      </p:sp>
    </p:spTree>
    <p:extLst>
      <p:ext uri="{BB962C8B-B14F-4D97-AF65-F5344CB8AC3E}">
        <p14:creationId xmlns:p14="http://schemas.microsoft.com/office/powerpoint/2010/main" val="234570481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671779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54265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120395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59507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833955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517407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965944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94570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80164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2558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17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A51A61F-5D2A-46E5-81B6-B1919771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42862"/>
            <a:ext cx="854392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2515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487523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2410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938694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61349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228740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786869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159191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157878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33521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2424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18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8FBBA89-3790-426E-B8A8-CDB87E2F8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" y="1181100"/>
            <a:ext cx="4124325" cy="304800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E9C2090A-A6A0-4F65-8F6D-CFD6DABAD443}"/>
              </a:ext>
            </a:extLst>
          </p:cNvPr>
          <p:cNvCxnSpPr/>
          <p:nvPr/>
        </p:nvCxnSpPr>
        <p:spPr>
          <a:xfrm>
            <a:off x="2752725" y="1562100"/>
            <a:ext cx="933450" cy="876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291820E-8304-4994-9CA2-7B160F022A97}"/>
              </a:ext>
            </a:extLst>
          </p:cNvPr>
          <p:cNvSpPr txBox="1"/>
          <p:nvPr/>
        </p:nvSpPr>
        <p:spPr>
          <a:xfrm>
            <a:off x="3819525" y="2305050"/>
            <a:ext cx="2066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Permite fazer modificações na imagem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DDAB6D5-09B7-4C34-892B-AB445E15934D}"/>
              </a:ext>
            </a:extLst>
          </p:cNvPr>
          <p:cNvSpPr txBox="1"/>
          <p:nvPr/>
        </p:nvSpPr>
        <p:spPr>
          <a:xfrm>
            <a:off x="7906807" y="1948039"/>
            <a:ext cx="38946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Modificações que podemos fazer na imagem</a:t>
            </a:r>
          </a:p>
          <a:p>
            <a:endParaRPr lang="pt-BR" dirty="0"/>
          </a:p>
          <a:p>
            <a:r>
              <a:rPr lang="pt-BR" dirty="0"/>
              <a:t>Center </a:t>
            </a:r>
            <a:r>
              <a:rPr lang="pt-BR" dirty="0" err="1"/>
              <a:t>Crop</a:t>
            </a:r>
            <a:endParaRPr lang="pt-BR" dirty="0"/>
          </a:p>
          <a:p>
            <a:r>
              <a:rPr lang="pt-BR" dirty="0"/>
              <a:t>Center</a:t>
            </a:r>
          </a:p>
          <a:p>
            <a:r>
              <a:rPr lang="pt-BR" dirty="0"/>
              <a:t>Matrix </a:t>
            </a:r>
          </a:p>
          <a:p>
            <a:r>
              <a:rPr lang="pt-BR" dirty="0"/>
              <a:t>Center </a:t>
            </a:r>
            <a:r>
              <a:rPr lang="pt-BR" dirty="0" err="1"/>
              <a:t>Inside</a:t>
            </a:r>
            <a:endParaRPr lang="pt-BR" dirty="0"/>
          </a:p>
          <a:p>
            <a:r>
              <a:rPr lang="pt-BR" dirty="0" err="1"/>
              <a:t>fitStrat</a:t>
            </a:r>
            <a:endParaRPr lang="pt-BR" dirty="0"/>
          </a:p>
          <a:p>
            <a:r>
              <a:rPr lang="pt-BR" dirty="0" err="1"/>
              <a:t>fitEnd</a:t>
            </a:r>
            <a:endParaRPr lang="pt-BR" dirty="0"/>
          </a:p>
          <a:p>
            <a:r>
              <a:rPr lang="pt-BR" dirty="0"/>
              <a:t>Fit_ XY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9EEE5A8-2055-4BBC-B813-400A90E6E3C1}"/>
              </a:ext>
            </a:extLst>
          </p:cNvPr>
          <p:cNvCxnSpPr>
            <a:cxnSpLocks/>
          </p:cNvCxnSpPr>
          <p:nvPr/>
        </p:nvCxnSpPr>
        <p:spPr>
          <a:xfrm>
            <a:off x="4953000" y="1457325"/>
            <a:ext cx="2953807" cy="13093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1813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42337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13467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900694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76961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169492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3525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235816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66496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537795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828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19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944CC8-51B3-40CC-8693-37EF77A9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975" y="100012"/>
            <a:ext cx="4114800" cy="66579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ED80598-E1CB-4F3D-9D9C-222CDE3B781B}"/>
              </a:ext>
            </a:extLst>
          </p:cNvPr>
          <p:cNvSpPr txBox="1"/>
          <p:nvPr/>
        </p:nvSpPr>
        <p:spPr>
          <a:xfrm>
            <a:off x="714375" y="2438400"/>
            <a:ext cx="2619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Agora vamos trocar a imagem</a:t>
            </a:r>
          </a:p>
        </p:txBody>
      </p:sp>
    </p:spTree>
    <p:extLst>
      <p:ext uri="{BB962C8B-B14F-4D97-AF65-F5344CB8AC3E}">
        <p14:creationId xmlns:p14="http://schemas.microsoft.com/office/powerpoint/2010/main" val="114774671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282214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260888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33803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253350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821179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52390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285755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003224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360325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4752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BFD9123-F1C8-436F-980C-D8DFCBDC23DF}"/>
              </a:ext>
            </a:extLst>
          </p:cNvPr>
          <p:cNvSpPr txBox="1"/>
          <p:nvPr/>
        </p:nvSpPr>
        <p:spPr>
          <a:xfrm>
            <a:off x="1142238" y="2794635"/>
            <a:ext cx="9734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/>
              <a:t>O que é </a:t>
            </a:r>
            <a:r>
              <a:rPr lang="pt-BR" sz="4800" dirty="0" err="1"/>
              <a:t>ConstraintLayout</a:t>
            </a:r>
            <a:r>
              <a:rPr lang="pt-BR" sz="4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7947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20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9413D4-A5F1-48EF-9F1A-2BB454E71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837" y="1981200"/>
            <a:ext cx="5805101" cy="4762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65D1CC8-C73D-4BA4-AF42-8B78B4873687}"/>
              </a:ext>
            </a:extLst>
          </p:cNvPr>
          <p:cNvSpPr txBox="1"/>
          <p:nvPr/>
        </p:nvSpPr>
        <p:spPr>
          <a:xfrm>
            <a:off x="3895725" y="4114800"/>
            <a:ext cx="3486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Endereço de onde está a imagem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AC4D9B9A-59A8-49AC-903F-631D23EF86D5}"/>
              </a:ext>
            </a:extLst>
          </p:cNvPr>
          <p:cNvCxnSpPr>
            <a:cxnSpLocks/>
          </p:cNvCxnSpPr>
          <p:nvPr/>
        </p:nvCxnSpPr>
        <p:spPr>
          <a:xfrm flipH="1">
            <a:off x="6999351" y="2524125"/>
            <a:ext cx="553974" cy="159067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0F51A02-FF52-4D41-9B96-4BFBC37895F7}"/>
              </a:ext>
            </a:extLst>
          </p:cNvPr>
          <p:cNvCxnSpPr>
            <a:cxnSpLocks/>
          </p:cNvCxnSpPr>
          <p:nvPr/>
        </p:nvCxnSpPr>
        <p:spPr>
          <a:xfrm>
            <a:off x="8923401" y="2457450"/>
            <a:ext cx="0" cy="130992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5878C7A-4C73-4DA9-B13D-8377205EDEF2}"/>
              </a:ext>
            </a:extLst>
          </p:cNvPr>
          <p:cNvSpPr txBox="1"/>
          <p:nvPr/>
        </p:nvSpPr>
        <p:spPr>
          <a:xfrm>
            <a:off x="8551539" y="3747095"/>
            <a:ext cx="2047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Clique no botão para trocar a imagem</a:t>
            </a:r>
          </a:p>
        </p:txBody>
      </p:sp>
    </p:spTree>
    <p:extLst>
      <p:ext uri="{BB962C8B-B14F-4D97-AF65-F5344CB8AC3E}">
        <p14:creationId xmlns:p14="http://schemas.microsoft.com/office/powerpoint/2010/main" val="242381988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72A6A-5F2E-404A-9C0C-CA7A81F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440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21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A51A61F-5D2A-46E5-81B6-B1919771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43925" cy="67722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A357D-3DE8-4DDC-8F9E-2DD2872E4DA3}"/>
              </a:ext>
            </a:extLst>
          </p:cNvPr>
          <p:cNvSpPr txBox="1"/>
          <p:nvPr/>
        </p:nvSpPr>
        <p:spPr>
          <a:xfrm>
            <a:off x="9791700" y="1962150"/>
            <a:ext cx="1933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Clique na imagem do celular e depois clique em ok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2076C032-47F7-4403-B3B8-74B7B8C76499}"/>
              </a:ext>
            </a:extLst>
          </p:cNvPr>
          <p:cNvCxnSpPr>
            <a:cxnSpLocks/>
          </p:cNvCxnSpPr>
          <p:nvPr/>
        </p:nvCxnSpPr>
        <p:spPr>
          <a:xfrm flipV="1">
            <a:off x="2795058" y="2343150"/>
            <a:ext cx="6872817" cy="2191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8BB2F0E-15F2-4DA6-B742-7145A80B8406}"/>
              </a:ext>
            </a:extLst>
          </p:cNvPr>
          <p:cNvCxnSpPr>
            <a:cxnSpLocks/>
          </p:cNvCxnSpPr>
          <p:nvPr/>
        </p:nvCxnSpPr>
        <p:spPr>
          <a:xfrm flipH="1">
            <a:off x="7592482" y="3162479"/>
            <a:ext cx="2389718" cy="31367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199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22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771D3D-5BB6-4D1B-96E8-E6A132659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571624"/>
            <a:ext cx="8946356" cy="590551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359307D-F6B0-40E1-B65B-65BF80FFD107}"/>
              </a:ext>
            </a:extLst>
          </p:cNvPr>
          <p:cNvCxnSpPr/>
          <p:nvPr/>
        </p:nvCxnSpPr>
        <p:spPr>
          <a:xfrm>
            <a:off x="7267575" y="1952625"/>
            <a:ext cx="1838325" cy="200977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934DF5D8-BA04-4C4C-8FAB-F782683D8E4D}"/>
              </a:ext>
            </a:extLst>
          </p:cNvPr>
          <p:cNvSpPr txBox="1"/>
          <p:nvPr/>
        </p:nvSpPr>
        <p:spPr>
          <a:xfrm>
            <a:off x="8543925" y="4219575"/>
            <a:ext cx="1840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Mude para center </a:t>
            </a:r>
            <a:r>
              <a:rPr lang="pt-BR" dirty="0" err="1"/>
              <a:t>Crop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205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FB93634-E4F9-4A07-BD3E-4CB42A13D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4" y="1238249"/>
            <a:ext cx="10086975" cy="1371475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23</a:t>
            </a:fld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09E7591E-683A-40E0-9189-A5EB938C3982}"/>
              </a:ext>
            </a:extLst>
          </p:cNvPr>
          <p:cNvCxnSpPr>
            <a:cxnSpLocks/>
          </p:cNvCxnSpPr>
          <p:nvPr/>
        </p:nvCxnSpPr>
        <p:spPr>
          <a:xfrm>
            <a:off x="6954012" y="2448052"/>
            <a:ext cx="398526" cy="180022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E3246300-40F7-4BBA-950A-A6D24CF0531C}"/>
              </a:ext>
            </a:extLst>
          </p:cNvPr>
          <p:cNvSpPr txBox="1"/>
          <p:nvPr/>
        </p:nvSpPr>
        <p:spPr>
          <a:xfrm>
            <a:off x="6496050" y="431482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Mude para 200 </a:t>
            </a:r>
            <a:r>
              <a:rPr lang="pt-BR" dirty="0" err="1"/>
              <a:t>dp</a:t>
            </a:r>
            <a:r>
              <a:rPr lang="pt-BR" dirty="0"/>
              <a:t> de altura  </a:t>
            </a:r>
          </a:p>
        </p:txBody>
      </p:sp>
    </p:spTree>
    <p:extLst>
      <p:ext uri="{BB962C8B-B14F-4D97-AF65-F5344CB8AC3E}">
        <p14:creationId xmlns:p14="http://schemas.microsoft.com/office/powerpoint/2010/main" val="2462809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24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7FDC447-E7B7-4D94-B9C6-31E7BDC8473A}"/>
              </a:ext>
            </a:extLst>
          </p:cNvPr>
          <p:cNvSpPr txBox="1"/>
          <p:nvPr/>
        </p:nvSpPr>
        <p:spPr>
          <a:xfrm>
            <a:off x="1485900" y="2209800"/>
            <a:ext cx="9115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/>
              <a:t>Criação de um APP de Noticia</a:t>
            </a:r>
          </a:p>
        </p:txBody>
      </p:sp>
    </p:spTree>
    <p:extLst>
      <p:ext uri="{BB962C8B-B14F-4D97-AF65-F5344CB8AC3E}">
        <p14:creationId xmlns:p14="http://schemas.microsoft.com/office/powerpoint/2010/main" val="1069323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25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6831799-2CF8-4149-8CDB-6CFC6D90C3DD}"/>
              </a:ext>
            </a:extLst>
          </p:cNvPr>
          <p:cNvSpPr txBox="1"/>
          <p:nvPr/>
        </p:nvSpPr>
        <p:spPr>
          <a:xfrm>
            <a:off x="1333500" y="920621"/>
            <a:ext cx="9067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O que usaremos neste App</a:t>
            </a:r>
          </a:p>
          <a:p>
            <a:endParaRPr lang="pt-BR" sz="3200" dirty="0"/>
          </a:p>
          <a:p>
            <a:r>
              <a:rPr lang="pt-BR" sz="3200" dirty="0"/>
              <a:t>Imagem </a:t>
            </a:r>
          </a:p>
          <a:p>
            <a:r>
              <a:rPr lang="pt-BR" sz="3200" dirty="0"/>
              <a:t>Caixas de texto</a:t>
            </a:r>
          </a:p>
          <a:p>
            <a:r>
              <a:rPr lang="pt-BR" sz="3200" dirty="0"/>
              <a:t>Botões </a:t>
            </a:r>
          </a:p>
          <a:p>
            <a:r>
              <a:rPr lang="pt-BR" sz="3200" dirty="0" err="1"/>
              <a:t>Margins</a:t>
            </a:r>
            <a:r>
              <a:rPr lang="pt-BR" sz="3200" dirty="0"/>
              <a:t> </a:t>
            </a:r>
          </a:p>
          <a:p>
            <a:r>
              <a:rPr lang="pt-BR" sz="3200" dirty="0" err="1"/>
              <a:t>TextSize</a:t>
            </a:r>
            <a:endParaRPr lang="pt-BR" sz="3200" dirty="0"/>
          </a:p>
          <a:p>
            <a:r>
              <a:rPr lang="pt-BR" sz="3200" dirty="0" err="1"/>
              <a:t>textStyle</a:t>
            </a:r>
            <a:endParaRPr lang="pt-BR" sz="3200" dirty="0"/>
          </a:p>
          <a:p>
            <a:r>
              <a:rPr lang="pt-BR" sz="3200" dirty="0" err="1"/>
              <a:t>showBasile</a:t>
            </a:r>
            <a:r>
              <a:rPr lang="pt-BR" sz="3200" dirty="0"/>
              <a:t> </a:t>
            </a:r>
          </a:p>
          <a:p>
            <a:r>
              <a:rPr lang="pt-BR" sz="3200" dirty="0" err="1"/>
              <a:t>ScrollView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972243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927D78-78E4-4589-99F0-8E0DC7ADE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16" y="0"/>
            <a:ext cx="3994567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0843279-18BD-467B-9842-5C80F91D0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357" y="1412036"/>
            <a:ext cx="59817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52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27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F061F74-43D1-4D22-AF56-6B36D6017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106" y="-76200"/>
            <a:ext cx="3217069" cy="6770417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B957DE19-2E0A-4BD0-8ABA-BB4F62BC9F9D}"/>
              </a:ext>
            </a:extLst>
          </p:cNvPr>
          <p:cNvCxnSpPr/>
          <p:nvPr/>
        </p:nvCxnSpPr>
        <p:spPr>
          <a:xfrm>
            <a:off x="7334250" y="1562100"/>
            <a:ext cx="1838325" cy="200977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84013CFB-87FF-4CD8-AC56-654DC37D4529}"/>
              </a:ext>
            </a:extLst>
          </p:cNvPr>
          <p:cNvSpPr txBox="1"/>
          <p:nvPr/>
        </p:nvSpPr>
        <p:spPr>
          <a:xfrm>
            <a:off x="9591675" y="3309008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Imagem devera ficar assim</a:t>
            </a:r>
          </a:p>
        </p:txBody>
      </p:sp>
    </p:spTree>
    <p:extLst>
      <p:ext uri="{BB962C8B-B14F-4D97-AF65-F5344CB8AC3E}">
        <p14:creationId xmlns:p14="http://schemas.microsoft.com/office/powerpoint/2010/main" val="97763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28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8F06E0-D1EA-4B5C-ABCF-C1E8F071E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0" y="1000125"/>
            <a:ext cx="4305300" cy="2543175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2002842-F7EA-4695-B60E-961E6EA4ACA2}"/>
              </a:ext>
            </a:extLst>
          </p:cNvPr>
          <p:cNvCxnSpPr>
            <a:cxnSpLocks/>
          </p:cNvCxnSpPr>
          <p:nvPr/>
        </p:nvCxnSpPr>
        <p:spPr>
          <a:xfrm>
            <a:off x="6210300" y="3162300"/>
            <a:ext cx="0" cy="146685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E6FC5D6B-D8EF-4B70-BBFB-8F7003237F75}"/>
              </a:ext>
            </a:extLst>
          </p:cNvPr>
          <p:cNvSpPr txBox="1"/>
          <p:nvPr/>
        </p:nvSpPr>
        <p:spPr>
          <a:xfrm>
            <a:off x="4514850" y="4667250"/>
            <a:ext cx="3657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Vamos inserir uma caixa de Texto </a:t>
            </a:r>
          </a:p>
          <a:p>
            <a:r>
              <a:rPr lang="pt-BR" dirty="0"/>
              <a:t>Deixar no tamanho 16 e no estilo negrito.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3CE6E61-08D4-4987-929C-593D79FF9C85}"/>
              </a:ext>
            </a:extLst>
          </p:cNvPr>
          <p:cNvSpPr txBox="1"/>
          <p:nvPr/>
        </p:nvSpPr>
        <p:spPr>
          <a:xfrm>
            <a:off x="352433" y="2515195"/>
            <a:ext cx="365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Deixar um espaçamento de 16 do lado esquerdo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C0FDCB3-0183-4EE8-9D96-089E1202EB4A}"/>
              </a:ext>
            </a:extLst>
          </p:cNvPr>
          <p:cNvCxnSpPr>
            <a:cxnSpLocks/>
          </p:cNvCxnSpPr>
          <p:nvPr/>
        </p:nvCxnSpPr>
        <p:spPr>
          <a:xfrm>
            <a:off x="3419475" y="2809875"/>
            <a:ext cx="1495425" cy="23812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E227EE-18F7-4906-8DFF-E61E34DA01CC}"/>
              </a:ext>
            </a:extLst>
          </p:cNvPr>
          <p:cNvSpPr txBox="1"/>
          <p:nvPr/>
        </p:nvSpPr>
        <p:spPr>
          <a:xfrm>
            <a:off x="8896358" y="3958322"/>
            <a:ext cx="321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Deixar um espaçamento de 16 no topo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3AFC68F3-1BD4-4738-96C9-AA8798806637}"/>
              </a:ext>
            </a:extLst>
          </p:cNvPr>
          <p:cNvCxnSpPr>
            <a:cxnSpLocks/>
          </p:cNvCxnSpPr>
          <p:nvPr/>
        </p:nvCxnSpPr>
        <p:spPr>
          <a:xfrm flipH="1" flipV="1">
            <a:off x="6486525" y="2928937"/>
            <a:ext cx="3028950" cy="96678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634387B-150E-4357-9C0F-EAB95E5DA55A}"/>
              </a:ext>
            </a:extLst>
          </p:cNvPr>
          <p:cNvSpPr txBox="1"/>
          <p:nvPr/>
        </p:nvSpPr>
        <p:spPr>
          <a:xfrm>
            <a:off x="409588" y="4457610"/>
            <a:ext cx="365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Escreva um título desejado ou</a:t>
            </a:r>
          </a:p>
          <a:p>
            <a:r>
              <a:rPr lang="pt-BR" dirty="0"/>
              <a:t>Aprenda sobre edição de imagem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C28C7DF8-4DD6-4B01-B8E1-8C7B5593702A}"/>
              </a:ext>
            </a:extLst>
          </p:cNvPr>
          <p:cNvCxnSpPr>
            <a:cxnSpLocks/>
          </p:cNvCxnSpPr>
          <p:nvPr/>
        </p:nvCxnSpPr>
        <p:spPr>
          <a:xfrm flipV="1">
            <a:off x="3838575" y="3199626"/>
            <a:ext cx="1433521" cy="122949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056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29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2BECFE-9F2B-4894-8EB9-5B800BD6E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376362"/>
            <a:ext cx="8039100" cy="18383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EA21425-A75E-4640-A1A4-2218D78C780C}"/>
              </a:ext>
            </a:extLst>
          </p:cNvPr>
          <p:cNvSpPr txBox="1"/>
          <p:nvPr/>
        </p:nvSpPr>
        <p:spPr>
          <a:xfrm>
            <a:off x="6324608" y="4139187"/>
            <a:ext cx="3657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Coloque uma caixa de texto </a:t>
            </a:r>
          </a:p>
          <a:p>
            <a:r>
              <a:rPr lang="pt-BR" dirty="0"/>
              <a:t>Deixe tamanho 12sp</a:t>
            </a:r>
          </a:p>
          <a:p>
            <a:endParaRPr lang="pt-BR" dirty="0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E527D891-5B49-4D9A-9359-1FD34459A33E}"/>
              </a:ext>
            </a:extLst>
          </p:cNvPr>
          <p:cNvCxnSpPr>
            <a:cxnSpLocks/>
          </p:cNvCxnSpPr>
          <p:nvPr/>
        </p:nvCxnSpPr>
        <p:spPr>
          <a:xfrm flipV="1">
            <a:off x="9086850" y="2962275"/>
            <a:ext cx="304800" cy="96202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A9C7EFCF-39F1-400E-B7CC-AD1BB123FF46}"/>
              </a:ext>
            </a:extLst>
          </p:cNvPr>
          <p:cNvSpPr txBox="1"/>
          <p:nvPr/>
        </p:nvSpPr>
        <p:spPr>
          <a:xfrm>
            <a:off x="2667016" y="4139187"/>
            <a:ext cx="3657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Deixe um espaçamento de 16 do lado direito </a:t>
            </a:r>
          </a:p>
          <a:p>
            <a:endParaRPr lang="pt-BR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932154CD-9B54-4F9A-8ACC-F38BBEB23842}"/>
              </a:ext>
            </a:extLst>
          </p:cNvPr>
          <p:cNvCxnSpPr>
            <a:cxnSpLocks/>
          </p:cNvCxnSpPr>
          <p:nvPr/>
        </p:nvCxnSpPr>
        <p:spPr>
          <a:xfrm flipV="1">
            <a:off x="5429258" y="2819400"/>
            <a:ext cx="2895592" cy="110490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238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0470F35-5EEC-45EB-A266-E6FB8534DCB0}"/>
              </a:ext>
            </a:extLst>
          </p:cNvPr>
          <p:cNvSpPr txBox="1"/>
          <p:nvPr/>
        </p:nvSpPr>
        <p:spPr>
          <a:xfrm>
            <a:off x="2266950" y="1628775"/>
            <a:ext cx="77438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/>
              <a:t>ConstraintLayout</a:t>
            </a:r>
            <a:r>
              <a:rPr lang="pt-BR" sz="3200" dirty="0"/>
              <a:t> </a:t>
            </a:r>
          </a:p>
          <a:p>
            <a:r>
              <a:rPr lang="pt-BR" sz="3200" dirty="0"/>
              <a:t>Foi criado a partir da versão 2.2 </a:t>
            </a:r>
          </a:p>
          <a:p>
            <a:r>
              <a:rPr lang="pt-BR" sz="3200" dirty="0"/>
              <a:t>Por padrão vem </a:t>
            </a:r>
            <a:r>
              <a:rPr lang="pt-BR" sz="3200" dirty="0" err="1"/>
              <a:t>Constraint</a:t>
            </a:r>
            <a:r>
              <a:rPr lang="pt-BR" sz="3200" dirty="0"/>
              <a:t> Layout do Android Studio </a:t>
            </a: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075538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30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FB43609-941C-47D5-A009-A3144C709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162" y="1138237"/>
            <a:ext cx="8829675" cy="4581525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4295D3B9-FEEC-4418-9C34-CFC733E452C9}"/>
              </a:ext>
            </a:extLst>
          </p:cNvPr>
          <p:cNvCxnSpPr>
            <a:cxnSpLocks/>
          </p:cNvCxnSpPr>
          <p:nvPr/>
        </p:nvCxnSpPr>
        <p:spPr>
          <a:xfrm flipV="1">
            <a:off x="5572133" y="2324098"/>
            <a:ext cx="2895592" cy="110490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38C61F6C-9E14-4367-862C-D09406F01BBE}"/>
              </a:ext>
            </a:extLst>
          </p:cNvPr>
          <p:cNvSpPr txBox="1"/>
          <p:nvPr/>
        </p:nvSpPr>
        <p:spPr>
          <a:xfrm>
            <a:off x="2009775" y="3038475"/>
            <a:ext cx="3486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Agora precisamos alinhar com a 1ª caixa de texto para isso vamos clicar com o botão direito e clicar em </a:t>
            </a:r>
            <a:r>
              <a:rPr lang="pt-BR" dirty="0" err="1"/>
              <a:t>showbaseline</a:t>
            </a:r>
            <a:r>
              <a:rPr lang="pt-BR" dirty="0"/>
              <a:t>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5273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31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9B51F72-0893-49B2-B570-235DCCBBB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2052637"/>
            <a:ext cx="7705725" cy="1038225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220E752A-ED8E-46A0-9D05-6CE8FC2F366F}"/>
              </a:ext>
            </a:extLst>
          </p:cNvPr>
          <p:cNvCxnSpPr>
            <a:cxnSpLocks/>
          </p:cNvCxnSpPr>
          <p:nvPr/>
        </p:nvCxnSpPr>
        <p:spPr>
          <a:xfrm flipV="1">
            <a:off x="6600825" y="2828925"/>
            <a:ext cx="2190750" cy="14859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2C3182B-E06E-4A6A-B82D-3B8FBB6970B0}"/>
              </a:ext>
            </a:extLst>
          </p:cNvPr>
          <p:cNvSpPr txBox="1"/>
          <p:nvPr/>
        </p:nvSpPr>
        <p:spPr>
          <a:xfrm>
            <a:off x="4572000" y="3905250"/>
            <a:ext cx="1952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É só arrastar a linha para a caixa de texto desejada</a:t>
            </a:r>
          </a:p>
        </p:txBody>
      </p:sp>
    </p:spTree>
    <p:extLst>
      <p:ext uri="{BB962C8B-B14F-4D97-AF65-F5344CB8AC3E}">
        <p14:creationId xmlns:p14="http://schemas.microsoft.com/office/powerpoint/2010/main" val="941779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32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B17FF2-B12E-4F1F-885B-558EADCBA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752600"/>
            <a:ext cx="7753350" cy="1409700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3CA99A1D-1213-457E-A729-C895128F6B11}"/>
              </a:ext>
            </a:extLst>
          </p:cNvPr>
          <p:cNvCxnSpPr>
            <a:cxnSpLocks/>
          </p:cNvCxnSpPr>
          <p:nvPr/>
        </p:nvCxnSpPr>
        <p:spPr>
          <a:xfrm flipV="1">
            <a:off x="5648325" y="2457450"/>
            <a:ext cx="2190750" cy="14859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46B788FF-F697-49F2-807C-92D662350B3A}"/>
              </a:ext>
            </a:extLst>
          </p:cNvPr>
          <p:cNvCxnSpPr>
            <a:cxnSpLocks/>
          </p:cNvCxnSpPr>
          <p:nvPr/>
        </p:nvCxnSpPr>
        <p:spPr>
          <a:xfrm flipV="1">
            <a:off x="5648325" y="2905125"/>
            <a:ext cx="4152900" cy="103822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8E1EF75-98C6-4C1D-BBC4-6C087B711A36}"/>
              </a:ext>
            </a:extLst>
          </p:cNvPr>
          <p:cNvCxnSpPr>
            <a:cxnSpLocks/>
          </p:cNvCxnSpPr>
          <p:nvPr/>
        </p:nvCxnSpPr>
        <p:spPr>
          <a:xfrm flipH="1" flipV="1">
            <a:off x="2390775" y="2905125"/>
            <a:ext cx="3257550" cy="103822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FEC03A0-0507-4E83-85CF-0CF919DCBC12}"/>
              </a:ext>
            </a:extLst>
          </p:cNvPr>
          <p:cNvSpPr txBox="1"/>
          <p:nvPr/>
        </p:nvSpPr>
        <p:spPr>
          <a:xfrm>
            <a:off x="4991100" y="3991659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Espaçamento de 16</a:t>
            </a:r>
          </a:p>
        </p:txBody>
      </p:sp>
    </p:spTree>
    <p:extLst>
      <p:ext uri="{BB962C8B-B14F-4D97-AF65-F5344CB8AC3E}">
        <p14:creationId xmlns:p14="http://schemas.microsoft.com/office/powerpoint/2010/main" val="755273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33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0636A5-D8E9-45A3-A619-3E8F105C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494" y="3962400"/>
            <a:ext cx="7316185" cy="9429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D4CAF3D-B6D4-4C85-B860-EDD082925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085850"/>
            <a:ext cx="7753350" cy="1409700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71ACF197-22F5-447A-BD0F-5D23E787313D}"/>
              </a:ext>
            </a:extLst>
          </p:cNvPr>
          <p:cNvCxnSpPr>
            <a:cxnSpLocks/>
          </p:cNvCxnSpPr>
          <p:nvPr/>
        </p:nvCxnSpPr>
        <p:spPr>
          <a:xfrm flipV="1">
            <a:off x="6524625" y="2352675"/>
            <a:ext cx="2190750" cy="14859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537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34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D0EBCC3-3F96-426C-BD05-37491435AD23}"/>
              </a:ext>
            </a:extLst>
          </p:cNvPr>
          <p:cNvSpPr txBox="1"/>
          <p:nvPr/>
        </p:nvSpPr>
        <p:spPr>
          <a:xfrm>
            <a:off x="1828800" y="2314575"/>
            <a:ext cx="952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Agora precisamos inserir um texto para nosso modelo para isso vamos no site lipsum.com e  copiar 3 linhas</a:t>
            </a:r>
          </a:p>
        </p:txBody>
      </p:sp>
    </p:spTree>
    <p:extLst>
      <p:ext uri="{BB962C8B-B14F-4D97-AF65-F5344CB8AC3E}">
        <p14:creationId xmlns:p14="http://schemas.microsoft.com/office/powerpoint/2010/main" val="2593373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35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5AD1D71-2F09-49CF-9D1E-4EAB58543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938212"/>
            <a:ext cx="10272713" cy="477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61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36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A403E0-8DA6-471C-AB25-DA17971B2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509712"/>
            <a:ext cx="5566384" cy="2452688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B2691140-8635-4503-822B-3453068BA363}"/>
              </a:ext>
            </a:extLst>
          </p:cNvPr>
          <p:cNvCxnSpPr>
            <a:cxnSpLocks/>
          </p:cNvCxnSpPr>
          <p:nvPr/>
        </p:nvCxnSpPr>
        <p:spPr>
          <a:xfrm>
            <a:off x="7219950" y="3538538"/>
            <a:ext cx="1390650" cy="88106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D575ED61-A9C5-4DAF-8C87-03F81F5130A0}"/>
              </a:ext>
            </a:extLst>
          </p:cNvPr>
          <p:cNvSpPr txBox="1"/>
          <p:nvPr/>
        </p:nvSpPr>
        <p:spPr>
          <a:xfrm>
            <a:off x="8267700" y="4714875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Coloque um botão com 16 a direita e 16 abaixo</a:t>
            </a:r>
          </a:p>
          <a:p>
            <a:r>
              <a:rPr lang="pt-BR" dirty="0"/>
              <a:t>Altere o texto para “Próxima”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267D77F-D3A4-4A3E-8450-1EECC969E0F3}"/>
              </a:ext>
            </a:extLst>
          </p:cNvPr>
          <p:cNvCxnSpPr>
            <a:cxnSpLocks/>
          </p:cNvCxnSpPr>
          <p:nvPr/>
        </p:nvCxnSpPr>
        <p:spPr>
          <a:xfrm flipH="1">
            <a:off x="4248150" y="3605213"/>
            <a:ext cx="1152525" cy="81438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1E170D9-BC7F-4F11-AF89-A72BAB998789}"/>
              </a:ext>
            </a:extLst>
          </p:cNvPr>
          <p:cNvSpPr txBox="1"/>
          <p:nvPr/>
        </p:nvSpPr>
        <p:spPr>
          <a:xfrm>
            <a:off x="2552701" y="44196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Coloque um botão com 16 a direita e 16 abaixo</a:t>
            </a:r>
          </a:p>
          <a:p>
            <a:r>
              <a:rPr lang="pt-BR" dirty="0"/>
              <a:t>Altere o texto para “Anterior”</a:t>
            </a:r>
          </a:p>
        </p:txBody>
      </p:sp>
    </p:spTree>
    <p:extLst>
      <p:ext uri="{BB962C8B-B14F-4D97-AF65-F5344CB8AC3E}">
        <p14:creationId xmlns:p14="http://schemas.microsoft.com/office/powerpoint/2010/main" val="190288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37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6428B2-5147-44AD-AF0B-23386199B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1304924"/>
            <a:ext cx="5205413" cy="1816139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847E2B0-AEED-4AB3-B1A5-FB5DE56B6995}"/>
              </a:ext>
            </a:extLst>
          </p:cNvPr>
          <p:cNvCxnSpPr>
            <a:cxnSpLocks/>
          </p:cNvCxnSpPr>
          <p:nvPr/>
        </p:nvCxnSpPr>
        <p:spPr>
          <a:xfrm>
            <a:off x="4086225" y="2724150"/>
            <a:ext cx="161926" cy="169545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FDE954C8-B81F-4B04-9746-C57EBB494437}"/>
              </a:ext>
            </a:extLst>
          </p:cNvPr>
          <p:cNvSpPr txBox="1"/>
          <p:nvPr/>
        </p:nvSpPr>
        <p:spPr>
          <a:xfrm>
            <a:off x="1752600" y="4419600"/>
            <a:ext cx="3543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Coloque uma caixa de texto com 16 a esquerda, alinhe com o botão a direita usando o </a:t>
            </a:r>
            <a:r>
              <a:rPr lang="pt-BR" dirty="0" err="1"/>
              <a:t>showbaseline</a:t>
            </a:r>
            <a:r>
              <a:rPr lang="pt-BR" dirty="0"/>
              <a:t>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2172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38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120729-8E21-4C01-9E15-FEF816E6C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0"/>
            <a:ext cx="3590924" cy="660177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CC04273-0714-4CC2-A9C1-0C913FE12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263" y="1152525"/>
            <a:ext cx="714541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37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39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58B3334-5630-42E3-B40C-2578C0FCC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147637"/>
            <a:ext cx="30670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31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EE4FF0-CD20-4A62-B310-476AE8ED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993" y="800115"/>
            <a:ext cx="7331645" cy="6057885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4EB40558-2E2C-4DAA-8057-0332DB2BDB12}"/>
              </a:ext>
            </a:extLst>
          </p:cNvPr>
          <p:cNvCxnSpPr/>
          <p:nvPr/>
        </p:nvCxnSpPr>
        <p:spPr>
          <a:xfrm flipV="1">
            <a:off x="2881223" y="1371600"/>
            <a:ext cx="1475117" cy="1147313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72C5BAD-36C0-4273-BB44-8BCAF5D43415}"/>
              </a:ext>
            </a:extLst>
          </p:cNvPr>
          <p:cNvSpPr txBox="1"/>
          <p:nvPr/>
        </p:nvSpPr>
        <p:spPr>
          <a:xfrm>
            <a:off x="876300" y="2590800"/>
            <a:ext cx="217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Por padrão já vem configurado o </a:t>
            </a:r>
            <a:r>
              <a:rPr lang="pt-BR" dirty="0" err="1"/>
              <a:t>ConstraintLayout</a:t>
            </a:r>
            <a:r>
              <a:rPr lang="pt-BR" dirty="0"/>
              <a:t> 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65B7737-62C0-4BF2-B211-F4CCCB8AFEB8}"/>
              </a:ext>
            </a:extLst>
          </p:cNvPr>
          <p:cNvCxnSpPr>
            <a:cxnSpLocks/>
          </p:cNvCxnSpPr>
          <p:nvPr/>
        </p:nvCxnSpPr>
        <p:spPr>
          <a:xfrm>
            <a:off x="2600325" y="3514130"/>
            <a:ext cx="1828800" cy="284222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948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40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2A61CF1-4530-4C0A-9D37-D325B212B4D5}"/>
              </a:ext>
            </a:extLst>
          </p:cNvPr>
          <p:cNvSpPr txBox="1"/>
          <p:nvPr/>
        </p:nvSpPr>
        <p:spPr>
          <a:xfrm>
            <a:off x="1295400" y="2028825"/>
            <a:ext cx="1005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Depois que fizemos o layout vamos agora criar um o </a:t>
            </a:r>
            <a:r>
              <a:rPr lang="pt-BR" sz="3200" dirty="0" err="1"/>
              <a:t>ScrollView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767109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41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FE2FB2-367C-48AF-BA9D-02E7831A7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662" y="1252537"/>
            <a:ext cx="6615113" cy="1382820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4E944B5F-1618-4207-8EA4-F0018391777D}"/>
              </a:ext>
            </a:extLst>
          </p:cNvPr>
          <p:cNvCxnSpPr>
            <a:cxnSpLocks/>
          </p:cNvCxnSpPr>
          <p:nvPr/>
        </p:nvCxnSpPr>
        <p:spPr>
          <a:xfrm flipH="1">
            <a:off x="4248152" y="2324100"/>
            <a:ext cx="257173" cy="20955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7C069A3D-7B2D-4F12-BFF9-73952A139B29}"/>
              </a:ext>
            </a:extLst>
          </p:cNvPr>
          <p:cNvSpPr txBox="1"/>
          <p:nvPr/>
        </p:nvSpPr>
        <p:spPr>
          <a:xfrm>
            <a:off x="1752600" y="4419600"/>
            <a:ext cx="3543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a criação do </a:t>
            </a:r>
            <a:r>
              <a:rPr lang="pt-BR" dirty="0" err="1"/>
              <a:t>ScrollView</a:t>
            </a:r>
            <a:r>
              <a:rPr lang="pt-BR" dirty="0"/>
              <a:t> precisamos trabalhar no código </a:t>
            </a:r>
            <a:r>
              <a:rPr lang="pt-BR" dirty="0" err="1"/>
              <a:t>xml</a:t>
            </a:r>
            <a:r>
              <a:rPr lang="pt-BR" dirty="0"/>
              <a:t> </a:t>
            </a:r>
          </a:p>
          <a:p>
            <a:r>
              <a:rPr lang="pt-BR" dirty="0"/>
              <a:t>Você pode escolher </a:t>
            </a:r>
            <a:r>
              <a:rPr lang="pt-BR" dirty="0" err="1"/>
              <a:t>Code</a:t>
            </a:r>
            <a:r>
              <a:rPr lang="pt-BR" dirty="0"/>
              <a:t> ou Split 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DA3E4268-0F62-4DB5-98CF-0313BAC6FF02}"/>
              </a:ext>
            </a:extLst>
          </p:cNvPr>
          <p:cNvCxnSpPr>
            <a:cxnSpLocks/>
          </p:cNvCxnSpPr>
          <p:nvPr/>
        </p:nvCxnSpPr>
        <p:spPr>
          <a:xfrm flipH="1">
            <a:off x="4362450" y="2324100"/>
            <a:ext cx="1838325" cy="20955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736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42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517168C-5CFF-4ADD-A036-8E6CEAF07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81" y="1752600"/>
            <a:ext cx="8761819" cy="3105150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E5410DC8-A897-47AA-A3C2-6D73DD6AB192}"/>
              </a:ext>
            </a:extLst>
          </p:cNvPr>
          <p:cNvCxnSpPr>
            <a:cxnSpLocks/>
          </p:cNvCxnSpPr>
          <p:nvPr/>
        </p:nvCxnSpPr>
        <p:spPr>
          <a:xfrm flipH="1">
            <a:off x="5943601" y="1562100"/>
            <a:ext cx="2266949" cy="71437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C1A81A1F-8F57-465F-BE7F-D6EF9BB2A820}"/>
              </a:ext>
            </a:extLst>
          </p:cNvPr>
          <p:cNvSpPr txBox="1"/>
          <p:nvPr/>
        </p:nvSpPr>
        <p:spPr>
          <a:xfrm>
            <a:off x="8391525" y="1200150"/>
            <a:ext cx="2647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Aperte a tecla enter duas vezes</a:t>
            </a:r>
          </a:p>
        </p:txBody>
      </p:sp>
    </p:spTree>
    <p:extLst>
      <p:ext uri="{BB962C8B-B14F-4D97-AF65-F5344CB8AC3E}">
        <p14:creationId xmlns:p14="http://schemas.microsoft.com/office/powerpoint/2010/main" val="1752699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43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87227A-F1F0-46DA-AEE3-5EFCB5E38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1214437"/>
            <a:ext cx="7753350" cy="200437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5C41F95-A4CA-429F-A990-114324A674F9}"/>
              </a:ext>
            </a:extLst>
          </p:cNvPr>
          <p:cNvSpPr txBox="1"/>
          <p:nvPr/>
        </p:nvSpPr>
        <p:spPr>
          <a:xfrm>
            <a:off x="2352675" y="4429125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Digite &lt; e </a:t>
            </a:r>
            <a:r>
              <a:rPr lang="pt-BR" dirty="0" err="1"/>
              <a:t>ScrollView</a:t>
            </a:r>
            <a:r>
              <a:rPr lang="pt-BR" dirty="0"/>
              <a:t> ira aparecer igual o modelo acima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B60F3777-2B27-48BB-88A4-12EB9D344A57}"/>
              </a:ext>
            </a:extLst>
          </p:cNvPr>
          <p:cNvCxnSpPr>
            <a:cxnSpLocks/>
          </p:cNvCxnSpPr>
          <p:nvPr/>
        </p:nvCxnSpPr>
        <p:spPr>
          <a:xfrm>
            <a:off x="4429126" y="3086100"/>
            <a:ext cx="1" cy="126746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180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577D3A-0EF2-4787-BC8C-0AC33EE7C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747837"/>
            <a:ext cx="9246373" cy="1328738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2E034A2-5CED-47BD-9432-C1ECC3516DA2}"/>
              </a:ext>
            </a:extLst>
          </p:cNvPr>
          <p:cNvCxnSpPr>
            <a:cxnSpLocks/>
          </p:cNvCxnSpPr>
          <p:nvPr/>
        </p:nvCxnSpPr>
        <p:spPr>
          <a:xfrm>
            <a:off x="4429126" y="3086100"/>
            <a:ext cx="1323974" cy="112395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F84C798-9611-451B-95B9-82CA7C55535D}"/>
              </a:ext>
            </a:extLst>
          </p:cNvPr>
          <p:cNvSpPr txBox="1"/>
          <p:nvPr/>
        </p:nvSpPr>
        <p:spPr>
          <a:xfrm>
            <a:off x="6096000" y="3781427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Copie essas três linha de </a:t>
            </a:r>
            <a:r>
              <a:rPr lang="pt-BR" sz="2400" dirty="0" err="1"/>
              <a:t>xmlns</a:t>
            </a:r>
            <a:r>
              <a:rPr lang="pt-BR" sz="2400" dirty="0"/>
              <a:t>  e cole em baixo do &lt;</a:t>
            </a:r>
            <a:r>
              <a:rPr lang="pt-BR" sz="2400" dirty="0" err="1"/>
              <a:t>ScrollView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841981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45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770C2D0-3EAE-439C-9457-CDBEEEA38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81075"/>
            <a:ext cx="7334250" cy="3616890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6EB365ED-D23D-47BB-BD3F-3B4188BB44AB}"/>
              </a:ext>
            </a:extLst>
          </p:cNvPr>
          <p:cNvCxnSpPr>
            <a:cxnSpLocks/>
          </p:cNvCxnSpPr>
          <p:nvPr/>
        </p:nvCxnSpPr>
        <p:spPr>
          <a:xfrm>
            <a:off x="5800726" y="2305050"/>
            <a:ext cx="1714499" cy="158115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8E18CFA-2DBE-4F41-9770-1303D0BBAA66}"/>
              </a:ext>
            </a:extLst>
          </p:cNvPr>
          <p:cNvSpPr txBox="1"/>
          <p:nvPr/>
        </p:nvSpPr>
        <p:spPr>
          <a:xfrm>
            <a:off x="8039100" y="3429000"/>
            <a:ext cx="3248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Deverá ficar igual o modelo</a:t>
            </a:r>
          </a:p>
        </p:txBody>
      </p:sp>
    </p:spTree>
    <p:extLst>
      <p:ext uri="{BB962C8B-B14F-4D97-AF65-F5344CB8AC3E}">
        <p14:creationId xmlns:p14="http://schemas.microsoft.com/office/powerpoint/2010/main" val="2402731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46</a:t>
            </a:fld>
            <a:endParaRPr lang="pt-BR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0C7AAD1-89FB-4110-A2E7-47B3CBBD9CD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800224" y="1237297"/>
            <a:ext cx="8181976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:layout_width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="match_parent"</a:t>
            </a:r>
            <a:b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:layout_height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="match_parent"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pt-BR" altLang="pt-BR" sz="6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706EE94F-8519-4F66-9253-DD702261B235}"/>
              </a:ext>
            </a:extLst>
          </p:cNvPr>
          <p:cNvCxnSpPr>
            <a:cxnSpLocks/>
          </p:cNvCxnSpPr>
          <p:nvPr/>
        </p:nvCxnSpPr>
        <p:spPr>
          <a:xfrm>
            <a:off x="5800726" y="2305050"/>
            <a:ext cx="1714499" cy="158115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C4D46B-3B16-462F-AEB7-6151CBB786B9}"/>
              </a:ext>
            </a:extLst>
          </p:cNvPr>
          <p:cNvSpPr txBox="1"/>
          <p:nvPr/>
        </p:nvSpPr>
        <p:spPr>
          <a:xfrm>
            <a:off x="6686550" y="4000500"/>
            <a:ext cx="357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Acrescente altura e largura</a:t>
            </a:r>
          </a:p>
        </p:txBody>
      </p:sp>
    </p:spTree>
    <p:extLst>
      <p:ext uri="{BB962C8B-B14F-4D97-AF65-F5344CB8AC3E}">
        <p14:creationId xmlns:p14="http://schemas.microsoft.com/office/powerpoint/2010/main" val="6362870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47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3AAA31B-FDB3-43EC-8624-3B2C870F0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1232924"/>
            <a:ext cx="9733434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ScrollView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xmlns: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="http://schemas.android.com/apk/res/android"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xmlns: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="http://schemas.android.com/apk/res-auto"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xmlns: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tools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="http://schemas.android.com/tools"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:layout_width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="match_parent"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:layout_height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="match_parent"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pt-BR" altLang="pt-BR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35BC3756-5619-483B-A169-24CBB882AD49}"/>
              </a:ext>
            </a:extLst>
          </p:cNvPr>
          <p:cNvCxnSpPr>
            <a:cxnSpLocks/>
          </p:cNvCxnSpPr>
          <p:nvPr/>
        </p:nvCxnSpPr>
        <p:spPr>
          <a:xfrm>
            <a:off x="6896101" y="2943225"/>
            <a:ext cx="1714499" cy="158115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F8FAD7A7-5FB9-450B-AD0B-68D679B832F5}"/>
              </a:ext>
            </a:extLst>
          </p:cNvPr>
          <p:cNvSpPr txBox="1"/>
          <p:nvPr/>
        </p:nvSpPr>
        <p:spPr>
          <a:xfrm>
            <a:off x="9201150" y="4229100"/>
            <a:ext cx="207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Deverá ficar igual o modelo</a:t>
            </a:r>
          </a:p>
        </p:txBody>
      </p:sp>
    </p:spTree>
    <p:extLst>
      <p:ext uri="{BB962C8B-B14F-4D97-AF65-F5344CB8AC3E}">
        <p14:creationId xmlns:p14="http://schemas.microsoft.com/office/powerpoint/2010/main" val="4260235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48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51BF24-AFE9-40D7-9F2E-BE2EF01B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462" y="345874"/>
            <a:ext cx="3005138" cy="6166252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B5422CC0-6B29-4874-A591-C9F59D524AB6}"/>
              </a:ext>
            </a:extLst>
          </p:cNvPr>
          <p:cNvCxnSpPr>
            <a:cxnSpLocks/>
          </p:cNvCxnSpPr>
          <p:nvPr/>
        </p:nvCxnSpPr>
        <p:spPr>
          <a:xfrm>
            <a:off x="6896101" y="2943225"/>
            <a:ext cx="1714499" cy="158115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2317F2F3-A0AC-4D74-9F90-C06E719AB425}"/>
              </a:ext>
            </a:extLst>
          </p:cNvPr>
          <p:cNvSpPr txBox="1"/>
          <p:nvPr/>
        </p:nvSpPr>
        <p:spPr>
          <a:xfrm>
            <a:off x="8524875" y="4524375"/>
            <a:ext cx="2076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Nosso layout ficará assim faltando alguns ajustes </a:t>
            </a:r>
          </a:p>
        </p:txBody>
      </p:sp>
    </p:spTree>
    <p:extLst>
      <p:ext uri="{BB962C8B-B14F-4D97-AF65-F5344CB8AC3E}">
        <p14:creationId xmlns:p14="http://schemas.microsoft.com/office/powerpoint/2010/main" val="3526754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49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472A43-9C93-46DA-8A03-EE8DCED5F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4" y="1357312"/>
            <a:ext cx="6696075" cy="330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03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6446618-77ED-4EC7-B11D-5035B2FC0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90869C1-55AD-4FFB-9573-A9524C8729E9}"/>
              </a:ext>
            </a:extLst>
          </p:cNvPr>
          <p:cNvSpPr txBox="1"/>
          <p:nvPr/>
        </p:nvSpPr>
        <p:spPr>
          <a:xfrm>
            <a:off x="1885950" y="2659559"/>
            <a:ext cx="8096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/>
              <a:t>Ferramentas de alinhamentos</a:t>
            </a:r>
          </a:p>
        </p:txBody>
      </p:sp>
    </p:spTree>
    <p:extLst>
      <p:ext uri="{BB962C8B-B14F-4D97-AF65-F5344CB8AC3E}">
        <p14:creationId xmlns:p14="http://schemas.microsoft.com/office/powerpoint/2010/main" val="1194399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50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BCD4B3-7866-4BAC-BDA6-13405250A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1238250"/>
            <a:ext cx="2643188" cy="1728878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AC862DD-DFCC-492F-90DB-01A667BC1625}"/>
              </a:ext>
            </a:extLst>
          </p:cNvPr>
          <p:cNvCxnSpPr>
            <a:cxnSpLocks/>
          </p:cNvCxnSpPr>
          <p:nvPr/>
        </p:nvCxnSpPr>
        <p:spPr>
          <a:xfrm>
            <a:off x="3457576" y="1524000"/>
            <a:ext cx="1714499" cy="158115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DA991BF3-43CB-4E42-8FBA-964344D01ECF}"/>
              </a:ext>
            </a:extLst>
          </p:cNvPr>
          <p:cNvSpPr txBox="1"/>
          <p:nvPr/>
        </p:nvSpPr>
        <p:spPr>
          <a:xfrm>
            <a:off x="5086350" y="3105150"/>
            <a:ext cx="2076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Clique e segure a parte superior do elemento e uma com a bolinha inferior do texto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D4FC83C-1B92-4F0B-8487-E55E6312B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49" y="1312114"/>
            <a:ext cx="2047875" cy="1148470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B8495C9-3B84-49BF-94B4-842C64AA3FE7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877050" y="2460584"/>
            <a:ext cx="1976437" cy="89221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548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51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FEE537-09D8-492B-90F7-66D424368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747837"/>
            <a:ext cx="6947066" cy="12525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9A063CB-40E6-412F-B0F5-24CEA75B6FD4}"/>
              </a:ext>
            </a:extLst>
          </p:cNvPr>
          <p:cNvSpPr txBox="1"/>
          <p:nvPr/>
        </p:nvSpPr>
        <p:spPr>
          <a:xfrm>
            <a:off x="3600450" y="3326883"/>
            <a:ext cx="335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Todos os elementos irão descer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E319B945-5820-47AA-97E4-6E8C60571436}"/>
              </a:ext>
            </a:extLst>
          </p:cNvPr>
          <p:cNvCxnSpPr>
            <a:cxnSpLocks/>
          </p:cNvCxnSpPr>
          <p:nvPr/>
        </p:nvCxnSpPr>
        <p:spPr>
          <a:xfrm flipH="1">
            <a:off x="6877050" y="2460584"/>
            <a:ext cx="1976437" cy="89221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7954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52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2F25F7-274D-4D83-9802-CA772BDD9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414462"/>
            <a:ext cx="5095875" cy="10382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2368F21-79A9-4C46-9EEE-AC03182253EA}"/>
              </a:ext>
            </a:extLst>
          </p:cNvPr>
          <p:cNvSpPr txBox="1"/>
          <p:nvPr/>
        </p:nvSpPr>
        <p:spPr>
          <a:xfrm>
            <a:off x="3571875" y="3531670"/>
            <a:ext cx="335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De um espaçamento de 16 para o topo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443299E-F407-4BF9-9B79-26FF6ADCF87E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4743449" y="2221430"/>
            <a:ext cx="504826" cy="131024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0895CC2-897F-4C84-A9C2-46FC5A0DBDF4}"/>
              </a:ext>
            </a:extLst>
          </p:cNvPr>
          <p:cNvCxnSpPr>
            <a:cxnSpLocks/>
          </p:cNvCxnSpPr>
          <p:nvPr/>
        </p:nvCxnSpPr>
        <p:spPr>
          <a:xfrm flipH="1">
            <a:off x="5400675" y="2274621"/>
            <a:ext cx="771525" cy="140944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4622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53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14EEDE-9742-49ED-A4E3-CBD0051AD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928687"/>
            <a:ext cx="6010275" cy="31718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A399934-229F-4A79-A012-F189339E7DF1}"/>
              </a:ext>
            </a:extLst>
          </p:cNvPr>
          <p:cNvSpPr txBox="1"/>
          <p:nvPr/>
        </p:nvSpPr>
        <p:spPr>
          <a:xfrm>
            <a:off x="4924426" y="4739240"/>
            <a:ext cx="335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Agora conseguimos utilizar o </a:t>
            </a:r>
            <a:r>
              <a:rPr lang="pt-BR" sz="2800" dirty="0" err="1"/>
              <a:t>ScrollView</a:t>
            </a:r>
            <a:endParaRPr lang="pt-BR" sz="2800" dirty="0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B22E1FC-6145-40AF-81B9-1EEDF1F9D539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096000" y="3429000"/>
            <a:ext cx="504826" cy="131024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090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D01972C-A9AF-464C-8C72-94FE156BA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0" y="170178"/>
            <a:ext cx="3057525" cy="651764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EE43656-3010-4A2C-ACB1-F232C3904D6B}"/>
              </a:ext>
            </a:extLst>
          </p:cNvPr>
          <p:cNvSpPr txBox="1"/>
          <p:nvPr/>
        </p:nvSpPr>
        <p:spPr>
          <a:xfrm>
            <a:off x="7810500" y="2282921"/>
            <a:ext cx="3352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Agora vamos ocupar a área em branco por padrão o </a:t>
            </a:r>
            <a:r>
              <a:rPr lang="pt-BR" sz="2800" dirty="0" err="1"/>
              <a:t>ScrollView</a:t>
            </a:r>
            <a:r>
              <a:rPr lang="pt-BR" sz="2800" dirty="0"/>
              <a:t> não ocupar toda a área 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73854E65-3156-4944-858B-43967D3A08C9}"/>
              </a:ext>
            </a:extLst>
          </p:cNvPr>
          <p:cNvCxnSpPr>
            <a:cxnSpLocks/>
          </p:cNvCxnSpPr>
          <p:nvPr/>
        </p:nvCxnSpPr>
        <p:spPr>
          <a:xfrm flipV="1">
            <a:off x="5915024" y="4529690"/>
            <a:ext cx="2171701" cy="161711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5443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55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FE2FB2-367C-48AF-BA9D-02E7831A7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662" y="1252537"/>
            <a:ext cx="6615113" cy="1382820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4E944B5F-1618-4207-8EA4-F0018391777D}"/>
              </a:ext>
            </a:extLst>
          </p:cNvPr>
          <p:cNvCxnSpPr>
            <a:cxnSpLocks/>
          </p:cNvCxnSpPr>
          <p:nvPr/>
        </p:nvCxnSpPr>
        <p:spPr>
          <a:xfrm flipH="1">
            <a:off x="4248152" y="2324100"/>
            <a:ext cx="257173" cy="20955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7C069A3D-7B2D-4F12-BFF9-73952A139B29}"/>
              </a:ext>
            </a:extLst>
          </p:cNvPr>
          <p:cNvSpPr txBox="1"/>
          <p:nvPr/>
        </p:nvSpPr>
        <p:spPr>
          <a:xfrm>
            <a:off x="1752600" y="4419600"/>
            <a:ext cx="3543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a criação do </a:t>
            </a:r>
            <a:r>
              <a:rPr lang="pt-BR" dirty="0" err="1"/>
              <a:t>ScrollView</a:t>
            </a:r>
            <a:r>
              <a:rPr lang="pt-BR" dirty="0"/>
              <a:t> precisamos trabalhar no código </a:t>
            </a:r>
            <a:r>
              <a:rPr lang="pt-BR" dirty="0" err="1"/>
              <a:t>xml</a:t>
            </a:r>
            <a:r>
              <a:rPr lang="pt-BR" dirty="0"/>
              <a:t> </a:t>
            </a:r>
          </a:p>
          <a:p>
            <a:r>
              <a:rPr lang="pt-BR" dirty="0"/>
              <a:t>Você pode escolher </a:t>
            </a:r>
            <a:r>
              <a:rPr lang="pt-BR" dirty="0" err="1"/>
              <a:t>Code</a:t>
            </a:r>
            <a:r>
              <a:rPr lang="pt-BR" dirty="0"/>
              <a:t> ou Split 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DA3E4268-0F62-4DB5-98CF-0313BAC6FF02}"/>
              </a:ext>
            </a:extLst>
          </p:cNvPr>
          <p:cNvCxnSpPr>
            <a:cxnSpLocks/>
          </p:cNvCxnSpPr>
          <p:nvPr/>
        </p:nvCxnSpPr>
        <p:spPr>
          <a:xfrm flipH="1">
            <a:off x="4362450" y="2324100"/>
            <a:ext cx="1838325" cy="20955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5671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56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342BA44-D71E-444F-A3A7-0FD2BBAED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03" y="1530343"/>
            <a:ext cx="8351197" cy="34163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&lt;?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 version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="1.0" 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encoding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="utf-8"</a:t>
            </a:r>
            <a:r>
              <a:rPr kumimoji="0" lang="pt-BR" altLang="pt-BR" sz="24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?&gt;</a:t>
            </a:r>
            <a:br>
              <a:rPr kumimoji="0" lang="pt-BR" altLang="pt-BR" sz="2400" b="0" i="1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ScrollView</a:t>
            </a:r>
            <a:b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xmlns: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="http://schemas.android.com/apk/res/android"</a:t>
            </a:r>
            <a:b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xmlns: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="http://schemas.android.com/apk/res-auto"</a:t>
            </a:r>
            <a:b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xmlns: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tools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="http://schemas.android.com/tools"</a:t>
            </a:r>
            <a:b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:layout_width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="match_parent"</a:t>
            </a:r>
            <a:b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:layout_height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="match_parent"</a:t>
            </a:r>
            <a:b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b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pt-BR" altLang="pt-BR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357038E-2167-4A65-A935-C5282B19336F}"/>
              </a:ext>
            </a:extLst>
          </p:cNvPr>
          <p:cNvSpPr txBox="1"/>
          <p:nvPr/>
        </p:nvSpPr>
        <p:spPr>
          <a:xfrm>
            <a:off x="6000751" y="5575314"/>
            <a:ext cx="506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De dois </a:t>
            </a:r>
            <a:r>
              <a:rPr lang="pt-BR" sz="2000" dirty="0" err="1"/>
              <a:t>enters</a:t>
            </a:r>
            <a:r>
              <a:rPr lang="pt-BR" sz="2000" dirty="0"/>
              <a:t> e digite o </a:t>
            </a:r>
            <a:r>
              <a:rPr lang="pt-BR" sz="2000" dirty="0" err="1"/>
              <a:t>fillViewport</a:t>
            </a:r>
            <a:r>
              <a:rPr lang="pt-BR" sz="2000" dirty="0"/>
              <a:t> = “</a:t>
            </a:r>
            <a:r>
              <a:rPr lang="pt-BR" sz="2000" dirty="0" err="1"/>
              <a:t>True</a:t>
            </a:r>
            <a:r>
              <a:rPr lang="pt-BR" sz="2000" dirty="0"/>
              <a:t>”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E6F66E20-DCB6-44D6-9769-1E467C4E0CFC}"/>
              </a:ext>
            </a:extLst>
          </p:cNvPr>
          <p:cNvCxnSpPr>
            <a:cxnSpLocks/>
          </p:cNvCxnSpPr>
          <p:nvPr/>
        </p:nvCxnSpPr>
        <p:spPr>
          <a:xfrm>
            <a:off x="3743325" y="4162425"/>
            <a:ext cx="4791076" cy="133359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4065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57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E639A66-99C7-4D19-A465-D5B9BCD5F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787" y="1248283"/>
            <a:ext cx="10732425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xmlns: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="http://schemas.android.com/apk/res/android"</a:t>
            </a:r>
            <a:b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xmlns: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="http://schemas.android.com/apk/res-auto"</a:t>
            </a:r>
            <a:b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xmlns: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tools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="http://schemas.android.com/tools"</a:t>
            </a:r>
            <a:b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:layout_width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="match_parent"</a:t>
            </a:r>
            <a:b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:layout_height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="match_parent"</a:t>
            </a:r>
            <a:b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:fillViewport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="true"</a:t>
            </a:r>
            <a:endParaRPr kumimoji="0" lang="pt-BR" altLang="pt-BR" sz="6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1A823B2-F8EC-4D6F-8B69-E40BBD184D11}"/>
              </a:ext>
            </a:extLst>
          </p:cNvPr>
          <p:cNvSpPr txBox="1"/>
          <p:nvPr/>
        </p:nvSpPr>
        <p:spPr>
          <a:xfrm>
            <a:off x="6000751" y="5575314"/>
            <a:ext cx="506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Ficara assim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03C6A22C-16DE-4E9D-98C9-4B002D05D1B4}"/>
              </a:ext>
            </a:extLst>
          </p:cNvPr>
          <p:cNvCxnSpPr>
            <a:cxnSpLocks/>
          </p:cNvCxnSpPr>
          <p:nvPr/>
        </p:nvCxnSpPr>
        <p:spPr>
          <a:xfrm>
            <a:off x="3743325" y="4162425"/>
            <a:ext cx="4791076" cy="133359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5636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58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35119F-0D0D-40A2-866C-30AEA5364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669925"/>
            <a:ext cx="2871788" cy="597371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404EBFD-20B5-44D1-A3C5-54B88ABC1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138237"/>
            <a:ext cx="58102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993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59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F9D2D17-6B5B-4C7F-9147-82FF7CD53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575" y="674853"/>
            <a:ext cx="3705225" cy="21050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61B5CD6-D8FD-4D19-BCCF-D7A4B4553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314" y="884424"/>
            <a:ext cx="1888191" cy="168588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D92EADA-9819-49F8-B2A9-443B98C02CEA}"/>
              </a:ext>
            </a:extLst>
          </p:cNvPr>
          <p:cNvSpPr txBox="1"/>
          <p:nvPr/>
        </p:nvSpPr>
        <p:spPr>
          <a:xfrm>
            <a:off x="6000751" y="5575314"/>
            <a:ext cx="5067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Para melhor aproveitamento do palco vamos ajustar o vertical Bias para 100 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D60C4AB-4E48-4A58-825E-31F76126CB4D}"/>
              </a:ext>
            </a:extLst>
          </p:cNvPr>
          <p:cNvCxnSpPr>
            <a:cxnSpLocks/>
          </p:cNvCxnSpPr>
          <p:nvPr/>
        </p:nvCxnSpPr>
        <p:spPr>
          <a:xfrm flipH="1">
            <a:off x="6396598" y="1900518"/>
            <a:ext cx="2128837" cy="352312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77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E2D23E1-5A82-40B4-A1BA-21EB1F639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50" y="1885950"/>
            <a:ext cx="4229100" cy="3086100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DDB3E98-1100-4FC8-B836-BA61D8FE36F9}"/>
              </a:ext>
            </a:extLst>
          </p:cNvPr>
          <p:cNvCxnSpPr>
            <a:cxnSpLocks/>
          </p:cNvCxnSpPr>
          <p:nvPr/>
        </p:nvCxnSpPr>
        <p:spPr>
          <a:xfrm flipV="1">
            <a:off x="3227832" y="2990089"/>
            <a:ext cx="2655556" cy="85953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100AAD10-CED1-4F43-9969-D12EAA020CB2}"/>
              </a:ext>
            </a:extLst>
          </p:cNvPr>
          <p:cNvSpPr txBox="1"/>
          <p:nvPr/>
        </p:nvSpPr>
        <p:spPr>
          <a:xfrm>
            <a:off x="1152144" y="3712464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Wrap</a:t>
            </a:r>
            <a:r>
              <a:rPr lang="pt-BR" dirty="0"/>
              <a:t> </a:t>
            </a:r>
            <a:r>
              <a:rPr lang="pt-BR" dirty="0" err="1"/>
              <a:t>Content</a:t>
            </a:r>
            <a:endParaRPr lang="pt-BR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7F10AEC-2F73-4C57-BD1F-0DACB36B37EF}"/>
              </a:ext>
            </a:extLst>
          </p:cNvPr>
          <p:cNvCxnSpPr>
            <a:cxnSpLocks/>
          </p:cNvCxnSpPr>
          <p:nvPr/>
        </p:nvCxnSpPr>
        <p:spPr>
          <a:xfrm>
            <a:off x="3465576" y="2167128"/>
            <a:ext cx="1466843" cy="78891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F046E777-F2AB-4634-BAE1-3454EA41BDB6}"/>
              </a:ext>
            </a:extLst>
          </p:cNvPr>
          <p:cNvSpPr txBox="1"/>
          <p:nvPr/>
        </p:nvSpPr>
        <p:spPr>
          <a:xfrm>
            <a:off x="832104" y="1545336"/>
            <a:ext cx="2487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Vertical Bias permite subir ou descer o objeto do layout sendo 0 para cima e 100 para baixo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E14AABCC-F01F-4C2B-AD2C-26A3BE479018}"/>
              </a:ext>
            </a:extLst>
          </p:cNvPr>
          <p:cNvCxnSpPr>
            <a:cxnSpLocks/>
          </p:cNvCxnSpPr>
          <p:nvPr/>
        </p:nvCxnSpPr>
        <p:spPr>
          <a:xfrm flipH="1">
            <a:off x="6417550" y="2093976"/>
            <a:ext cx="2077226" cy="30153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CC9218F-123C-49B4-8DE6-4736F273DB22}"/>
              </a:ext>
            </a:extLst>
          </p:cNvPr>
          <p:cNvSpPr txBox="1"/>
          <p:nvPr/>
        </p:nvSpPr>
        <p:spPr>
          <a:xfrm>
            <a:off x="8872728" y="1664208"/>
            <a:ext cx="200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Define </a:t>
            </a:r>
            <a:r>
              <a:rPr lang="pt-BR" dirty="0" err="1"/>
              <a:t>margin</a:t>
            </a:r>
            <a:r>
              <a:rPr lang="pt-BR" dirty="0"/>
              <a:t> superior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E5EDA701-FFCE-4D15-B66B-CB068B0315A6}"/>
              </a:ext>
            </a:extLst>
          </p:cNvPr>
          <p:cNvCxnSpPr>
            <a:cxnSpLocks/>
          </p:cNvCxnSpPr>
          <p:nvPr/>
        </p:nvCxnSpPr>
        <p:spPr>
          <a:xfrm flipH="1">
            <a:off x="7114032" y="2990089"/>
            <a:ext cx="1612392" cy="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700059-7F04-4D8D-932A-B8541E8B9F99}"/>
              </a:ext>
            </a:extLst>
          </p:cNvPr>
          <p:cNvSpPr txBox="1"/>
          <p:nvPr/>
        </p:nvSpPr>
        <p:spPr>
          <a:xfrm>
            <a:off x="8811754" y="2666923"/>
            <a:ext cx="200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Define </a:t>
            </a:r>
            <a:r>
              <a:rPr lang="pt-BR" dirty="0" err="1"/>
              <a:t>margin</a:t>
            </a:r>
            <a:r>
              <a:rPr lang="pt-BR" dirty="0"/>
              <a:t> direita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398FCF7-19DB-4B24-B560-6B02C2C37527}"/>
              </a:ext>
            </a:extLst>
          </p:cNvPr>
          <p:cNvSpPr txBox="1"/>
          <p:nvPr/>
        </p:nvSpPr>
        <p:spPr>
          <a:xfrm>
            <a:off x="8872728" y="3573964"/>
            <a:ext cx="200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Define </a:t>
            </a:r>
            <a:r>
              <a:rPr lang="pt-BR" dirty="0" err="1"/>
              <a:t>margin</a:t>
            </a:r>
            <a:r>
              <a:rPr lang="pt-BR" dirty="0"/>
              <a:t> </a:t>
            </a:r>
            <a:r>
              <a:rPr lang="pt-BR" dirty="0" err="1"/>
              <a:t>Botton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6AAC9BB-7F58-4162-8122-CC25D0DA68C7}"/>
              </a:ext>
            </a:extLst>
          </p:cNvPr>
          <p:cNvSpPr txBox="1"/>
          <p:nvPr/>
        </p:nvSpPr>
        <p:spPr>
          <a:xfrm>
            <a:off x="4288536" y="899005"/>
            <a:ext cx="200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Define </a:t>
            </a:r>
            <a:r>
              <a:rPr lang="pt-BR" dirty="0" err="1"/>
              <a:t>margin</a:t>
            </a:r>
            <a:r>
              <a:rPr lang="pt-BR" dirty="0"/>
              <a:t> esquerda 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9338C26C-28D7-4C74-9FD5-1A3427957CF6}"/>
              </a:ext>
            </a:extLst>
          </p:cNvPr>
          <p:cNvCxnSpPr>
            <a:cxnSpLocks/>
          </p:cNvCxnSpPr>
          <p:nvPr/>
        </p:nvCxnSpPr>
        <p:spPr>
          <a:xfrm>
            <a:off x="5095847" y="1481404"/>
            <a:ext cx="214524" cy="126179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F2B82E49-0B35-4301-8882-535D6B2D2D74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6391262" y="3481474"/>
            <a:ext cx="2481466" cy="41565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9C8734FD-C243-4EFA-984F-8CBAD773E444}"/>
              </a:ext>
            </a:extLst>
          </p:cNvPr>
          <p:cNvCxnSpPr>
            <a:cxnSpLocks/>
          </p:cNvCxnSpPr>
          <p:nvPr/>
        </p:nvCxnSpPr>
        <p:spPr>
          <a:xfrm flipH="1" flipV="1">
            <a:off x="6169138" y="3727645"/>
            <a:ext cx="1790714" cy="141262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62FA1A4-4F1E-4E91-BDB5-3B7D78F5C5A4}"/>
              </a:ext>
            </a:extLst>
          </p:cNvPr>
          <p:cNvSpPr txBox="1"/>
          <p:nvPr/>
        </p:nvSpPr>
        <p:spPr>
          <a:xfrm>
            <a:off x="7959852" y="4883555"/>
            <a:ext cx="2564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Horizontal Bias permite deslocar o objeto da esquerda para a direita de 0 para a esquerda e 100 para a direita  </a:t>
            </a:r>
          </a:p>
        </p:txBody>
      </p:sp>
    </p:spTree>
    <p:extLst>
      <p:ext uri="{BB962C8B-B14F-4D97-AF65-F5344CB8AC3E}">
        <p14:creationId xmlns:p14="http://schemas.microsoft.com/office/powerpoint/2010/main" val="33715646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4DD2BCE-A10E-4E81-AA65-464F66D27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60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5E0ADD-C657-4AD6-B7E3-D82E6F1DC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517" y="1674438"/>
            <a:ext cx="3752850" cy="18954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00CA989-2856-439A-A4B5-86C7CD41B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466" y="571500"/>
            <a:ext cx="2724150" cy="5715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9622588-69AC-49C7-A413-77413FAE8FBD}"/>
              </a:ext>
            </a:extLst>
          </p:cNvPr>
          <p:cNvSpPr txBox="1"/>
          <p:nvPr/>
        </p:nvSpPr>
        <p:spPr>
          <a:xfrm>
            <a:off x="6212541" y="4867835"/>
            <a:ext cx="407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Fazer a mesma coisa com o outro botão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362A154-532F-4517-9D07-7B78C0984910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455459" y="5052501"/>
            <a:ext cx="1757082" cy="80145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1465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6CF9D49-B328-48D6-8D8C-0DA5D5C4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61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D5CAA97-92B2-45E1-87C0-C6FA01EF8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801" y="1007128"/>
            <a:ext cx="3609975" cy="20288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3876A78-1567-456F-AF8F-799B8A630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06" y="460282"/>
            <a:ext cx="274320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514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62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C1A99CA-D50C-4CD3-A7C5-4F99F4D77F99}"/>
              </a:ext>
            </a:extLst>
          </p:cNvPr>
          <p:cNvSpPr txBox="1"/>
          <p:nvPr/>
        </p:nvSpPr>
        <p:spPr>
          <a:xfrm>
            <a:off x="1643623" y="957542"/>
            <a:ext cx="950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Agora vamos Criar um novo palco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D2A6309-114A-469A-8773-78C1422AF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623" y="1642458"/>
            <a:ext cx="3596279" cy="471389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C1B0F20-713B-4850-8D76-B2AA09BF4A3A}"/>
              </a:ext>
            </a:extLst>
          </p:cNvPr>
          <p:cNvSpPr txBox="1"/>
          <p:nvPr/>
        </p:nvSpPr>
        <p:spPr>
          <a:xfrm>
            <a:off x="6000751" y="5575314"/>
            <a:ext cx="506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Clique com  o botão direito do mouse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D9320EA-6F57-4F89-88A1-37E810F66FBE}"/>
              </a:ext>
            </a:extLst>
          </p:cNvPr>
          <p:cNvCxnSpPr>
            <a:cxnSpLocks/>
          </p:cNvCxnSpPr>
          <p:nvPr/>
        </p:nvCxnSpPr>
        <p:spPr>
          <a:xfrm>
            <a:off x="2954431" y="4908517"/>
            <a:ext cx="3442167" cy="51513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476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63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8D888F-EBDA-4696-9C36-87F46E0A1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73" y="785812"/>
            <a:ext cx="541972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316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BA7D893-3BF7-4FD1-950B-AEE7680D9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7" y="995362"/>
            <a:ext cx="74390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04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65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2A8121-9178-4EDF-A2B3-4E9D25C8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210" y="520700"/>
            <a:ext cx="8582025" cy="620077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DBAD0E7-F479-464B-8600-7933A4D54AE4}"/>
              </a:ext>
            </a:extLst>
          </p:cNvPr>
          <p:cNvSpPr txBox="1"/>
          <p:nvPr/>
        </p:nvSpPr>
        <p:spPr>
          <a:xfrm>
            <a:off x="6286500" y="2670749"/>
            <a:ext cx="506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Insira um nome para o novo layout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B9A4C2A-40D2-4340-B04E-6F8E306E8F8D}"/>
              </a:ext>
            </a:extLst>
          </p:cNvPr>
          <p:cNvCxnSpPr>
            <a:cxnSpLocks/>
          </p:cNvCxnSpPr>
          <p:nvPr/>
        </p:nvCxnSpPr>
        <p:spPr>
          <a:xfrm>
            <a:off x="3240180" y="2003952"/>
            <a:ext cx="3442167" cy="51513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7940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C4994CA-3FAE-44AD-A43A-5D336B668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760" y="1021416"/>
            <a:ext cx="4999521" cy="191900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91D47FF-63D8-4103-A51A-0DC0BFC7997D}"/>
              </a:ext>
            </a:extLst>
          </p:cNvPr>
          <p:cNvSpPr txBox="1"/>
          <p:nvPr/>
        </p:nvSpPr>
        <p:spPr>
          <a:xfrm>
            <a:off x="7124700" y="3228945"/>
            <a:ext cx="506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 nova tela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D61B51C-514B-40B5-A6F9-F1C2A5EEB2AB}"/>
              </a:ext>
            </a:extLst>
          </p:cNvPr>
          <p:cNvCxnSpPr>
            <a:cxnSpLocks/>
          </p:cNvCxnSpPr>
          <p:nvPr/>
        </p:nvCxnSpPr>
        <p:spPr>
          <a:xfrm>
            <a:off x="4078380" y="2562148"/>
            <a:ext cx="3281644" cy="66679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3134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67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1464D7-9A0F-4F24-853D-B506B25DA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242887"/>
            <a:ext cx="3067050" cy="63722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C980FCD-3A78-4504-8304-552CDD6A20A7}"/>
              </a:ext>
            </a:extLst>
          </p:cNvPr>
          <p:cNvSpPr txBox="1"/>
          <p:nvPr/>
        </p:nvSpPr>
        <p:spPr>
          <a:xfrm>
            <a:off x="7124700" y="3228945"/>
            <a:ext cx="506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Insira um botão 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6FE6112-5E77-4DE1-8F20-2F8C455B3C07}"/>
              </a:ext>
            </a:extLst>
          </p:cNvPr>
          <p:cNvCxnSpPr>
            <a:cxnSpLocks/>
          </p:cNvCxnSpPr>
          <p:nvPr/>
        </p:nvCxnSpPr>
        <p:spPr>
          <a:xfrm flipV="1">
            <a:off x="6320118" y="3629055"/>
            <a:ext cx="986117" cy="235040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8020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68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220E4AD-C12D-4025-A92C-AF062F90C3DF}"/>
              </a:ext>
            </a:extLst>
          </p:cNvPr>
          <p:cNvSpPr txBox="1"/>
          <p:nvPr/>
        </p:nvSpPr>
        <p:spPr>
          <a:xfrm>
            <a:off x="1299882" y="1147482"/>
            <a:ext cx="9009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Criação o evento Java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026831CB-F891-4904-8C1D-CFF88A4D0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307767"/>
              </p:ext>
            </p:extLst>
          </p:nvPr>
        </p:nvGraphicFramePr>
        <p:xfrm>
          <a:off x="1951317" y="2063078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2637911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12796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Propriedade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478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Text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Próximo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041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btproxima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876404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8909177-B25C-4832-B458-942FA914A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613944"/>
              </p:ext>
            </p:extLst>
          </p:nvPr>
        </p:nvGraphicFramePr>
        <p:xfrm>
          <a:off x="1854200" y="4569484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983794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69341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Propriedade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48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Text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Próximo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286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btprincipal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801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90526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69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D1918DD-0474-41E4-A67C-7202E588E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53" y="1055092"/>
            <a:ext cx="9548640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MainActivity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extends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AppCompatActivity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Button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btprincipal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btproxima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Override</a:t>
            </a:r>
            <a:b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  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protected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void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onCreate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Bundle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savedInstanceState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super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.onCreate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savedInstanceState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	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setContentView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R.layout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pt-BR" altLang="pt-BR" sz="3200" dirty="0">
                <a:solidFill>
                  <a:srgbClr val="080808"/>
                </a:solidFill>
                <a:latin typeface="JetBrains Mono"/>
              </a:rPr>
              <a:t> </a:t>
            </a:r>
            <a:r>
              <a:rPr lang="pt-BR" altLang="pt-BR" sz="3200" dirty="0" err="1">
                <a:solidFill>
                  <a:srgbClr val="080808"/>
                </a:solidFill>
                <a:latin typeface="JetBrains Mono"/>
              </a:rPr>
              <a:t>activity_main</a:t>
            </a:r>
            <a:r>
              <a:rPr lang="pt-BR" altLang="pt-BR" sz="32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b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endParaRPr kumimoji="0" lang="pt-BR" altLang="pt-BR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DC8E945-6A66-41AF-B71E-E4B666C8A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setContentView(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layout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10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activity_main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6CB4166-5B37-4B6B-98D4-9E010B94A949}"/>
              </a:ext>
            </a:extLst>
          </p:cNvPr>
          <p:cNvCxnSpPr>
            <a:cxnSpLocks/>
          </p:cNvCxnSpPr>
          <p:nvPr/>
        </p:nvCxnSpPr>
        <p:spPr>
          <a:xfrm>
            <a:off x="4473388" y="4545106"/>
            <a:ext cx="977153" cy="77992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CBE245D9-40C4-411C-A3B7-F5D34461A036}"/>
              </a:ext>
            </a:extLst>
          </p:cNvPr>
          <p:cNvSpPr txBox="1"/>
          <p:nvPr/>
        </p:nvSpPr>
        <p:spPr>
          <a:xfrm>
            <a:off x="2259106" y="5325035"/>
            <a:ext cx="79618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2800" dirty="0">
                <a:solidFill>
                  <a:srgbClr val="080808"/>
                </a:solidFill>
                <a:latin typeface="JetBrains Mono"/>
              </a:rPr>
              <a:t>Trocamos está linha de comando para </a:t>
            </a:r>
          </a:p>
          <a:p>
            <a:pPr algn="ctr"/>
            <a:r>
              <a:rPr lang="pt-BR" altLang="pt-BR" sz="2800" b="1" dirty="0" err="1">
                <a:solidFill>
                  <a:srgbClr val="080808"/>
                </a:solidFill>
                <a:latin typeface="JetBrains Mono"/>
              </a:rPr>
              <a:t>activity_main</a:t>
            </a:r>
            <a:r>
              <a:rPr lang="pt-BR" altLang="pt-BR" sz="2800" b="1" dirty="0">
                <a:solidFill>
                  <a:srgbClr val="080808"/>
                </a:solidFill>
                <a:latin typeface="JetBrains Mono"/>
              </a:rPr>
              <a:t>();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2555081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2A451EE-01AE-4792-BE1E-DF4F8DF12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195779"/>
            <a:ext cx="1656207" cy="1727187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8A4F1FE3-DE1F-4EEE-8B43-D127B10C9AB9}"/>
              </a:ext>
            </a:extLst>
          </p:cNvPr>
          <p:cNvCxnSpPr>
            <a:cxnSpLocks/>
          </p:cNvCxnSpPr>
          <p:nvPr/>
        </p:nvCxnSpPr>
        <p:spPr>
          <a:xfrm>
            <a:off x="1865376" y="3134056"/>
            <a:ext cx="0" cy="130992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1046C56C-053B-477F-A4CA-7956E1EF58FB}"/>
              </a:ext>
            </a:extLst>
          </p:cNvPr>
          <p:cNvSpPr txBox="1"/>
          <p:nvPr/>
        </p:nvSpPr>
        <p:spPr>
          <a:xfrm>
            <a:off x="905256" y="4491911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Fixed</a:t>
            </a:r>
            <a:r>
              <a:rPr lang="pt-BR" dirty="0"/>
              <a:t> (fixo)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29C1058-7A5A-4CC2-8BA4-C156599D7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825" y="2080148"/>
            <a:ext cx="1656204" cy="1842818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81564BBA-59A6-4CF1-B9C6-0DBA51C1A3AA}"/>
              </a:ext>
            </a:extLst>
          </p:cNvPr>
          <p:cNvCxnSpPr>
            <a:cxnSpLocks/>
          </p:cNvCxnSpPr>
          <p:nvPr/>
        </p:nvCxnSpPr>
        <p:spPr>
          <a:xfrm>
            <a:off x="6249353" y="3134056"/>
            <a:ext cx="0" cy="130992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A2C985-8A74-4AC6-B4BE-459627883DD5}"/>
              </a:ext>
            </a:extLst>
          </p:cNvPr>
          <p:cNvSpPr txBox="1"/>
          <p:nvPr/>
        </p:nvSpPr>
        <p:spPr>
          <a:xfrm>
            <a:off x="5408105" y="4491911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Match </a:t>
            </a:r>
            <a:r>
              <a:rPr lang="pt-BR" dirty="0" err="1"/>
              <a:t>Constraints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6044322-C3C8-41B0-BC46-FC1301EF5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830" y="2059524"/>
            <a:ext cx="1785930" cy="1836238"/>
          </a:xfrm>
          <a:prstGeom prst="rect">
            <a:avLst/>
          </a:prstGeom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B284D5D-43E8-43E0-85D1-BE3EAE78B20F}"/>
              </a:ext>
            </a:extLst>
          </p:cNvPr>
          <p:cNvCxnSpPr>
            <a:cxnSpLocks/>
          </p:cNvCxnSpPr>
          <p:nvPr/>
        </p:nvCxnSpPr>
        <p:spPr>
          <a:xfrm>
            <a:off x="10271760" y="3134056"/>
            <a:ext cx="0" cy="130992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919D69D-2F95-4F8F-ACC6-130965D08169}"/>
              </a:ext>
            </a:extLst>
          </p:cNvPr>
          <p:cNvSpPr txBox="1"/>
          <p:nvPr/>
        </p:nvSpPr>
        <p:spPr>
          <a:xfrm>
            <a:off x="9220200" y="4491911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Wrap</a:t>
            </a:r>
            <a:r>
              <a:rPr lang="pt-BR" dirty="0"/>
              <a:t> </a:t>
            </a:r>
            <a:r>
              <a:rPr lang="pt-BR" dirty="0" err="1"/>
              <a:t>Constraints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9611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70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4D508C8-7B31-43B3-B935-29E3637FE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388" y="1586989"/>
            <a:ext cx="9046259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void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activity_main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setContentView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layout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8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activity_main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btproxima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(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Button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findViewById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id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8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btproxima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btproxima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.setOnClickListener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OnClickListener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Override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void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onClick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v) {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carregart2();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});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pt-BR" altLang="pt-B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A24EDAF-3D13-4CDB-BA64-45C0C382704F}"/>
              </a:ext>
            </a:extLst>
          </p:cNvPr>
          <p:cNvSpPr txBox="1"/>
          <p:nvPr/>
        </p:nvSpPr>
        <p:spPr>
          <a:xfrm>
            <a:off x="8248650" y="941132"/>
            <a:ext cx="3467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setContentView</a:t>
            </a:r>
            <a:r>
              <a:rPr lang="pt-BR" dirty="0"/>
              <a:t>() é o método que faz a ligação entre a </a:t>
            </a:r>
            <a:r>
              <a:rPr lang="pt-BR" dirty="0" err="1"/>
              <a:t>Activity</a:t>
            </a:r>
            <a:r>
              <a:rPr lang="pt-BR" dirty="0"/>
              <a:t> e a </a:t>
            </a:r>
            <a:r>
              <a:rPr lang="pt-BR" dirty="0" err="1"/>
              <a:t>View</a:t>
            </a:r>
            <a:r>
              <a:rPr lang="pt-BR" dirty="0"/>
              <a:t> (responsável por desenhar a interface gráfica na tela).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2D08585E-61CF-4AC2-9289-7B24A1BBA5C0}"/>
              </a:ext>
            </a:extLst>
          </p:cNvPr>
          <p:cNvCxnSpPr>
            <a:cxnSpLocks/>
          </p:cNvCxnSpPr>
          <p:nvPr/>
        </p:nvCxnSpPr>
        <p:spPr>
          <a:xfrm flipV="1">
            <a:off x="3158938" y="1295400"/>
            <a:ext cx="5013512" cy="93513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991DE454-2A79-4EEF-8C3B-A808BA19BB42}"/>
              </a:ext>
            </a:extLst>
          </p:cNvPr>
          <p:cNvSpPr txBox="1"/>
          <p:nvPr/>
        </p:nvSpPr>
        <p:spPr>
          <a:xfrm>
            <a:off x="4886325" y="5189160"/>
            <a:ext cx="3038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setOnClickListener</a:t>
            </a:r>
            <a:r>
              <a:rPr lang="pt-BR" dirty="0"/>
              <a:t>() nos permite definir a ação que será disparada ao clicarmos em um botão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6F5674C-E679-4FF6-B064-072DC873BFF6}"/>
              </a:ext>
            </a:extLst>
          </p:cNvPr>
          <p:cNvCxnSpPr>
            <a:cxnSpLocks/>
          </p:cNvCxnSpPr>
          <p:nvPr/>
        </p:nvCxnSpPr>
        <p:spPr>
          <a:xfrm>
            <a:off x="3158938" y="3214128"/>
            <a:ext cx="2270312" cy="197503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A0E2C45-BCF3-49F6-A6FF-5F6BE8321DAC}"/>
              </a:ext>
            </a:extLst>
          </p:cNvPr>
          <p:cNvSpPr txBox="1"/>
          <p:nvPr/>
        </p:nvSpPr>
        <p:spPr>
          <a:xfrm>
            <a:off x="8610600" y="4034998"/>
            <a:ext cx="3213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É chamado quando o usuário toca no item (no modo de toque) ou foca no item com as teclas de navegação ou o </a:t>
            </a:r>
            <a:r>
              <a:rPr lang="pt-BR" dirty="0" err="1"/>
              <a:t>trackball</a:t>
            </a:r>
            <a:r>
              <a:rPr lang="pt-BR" dirty="0"/>
              <a:t> e pressiona a tecla "Enter"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048C3192-A1D6-4364-AC84-08D49CB5FF24}"/>
              </a:ext>
            </a:extLst>
          </p:cNvPr>
          <p:cNvCxnSpPr>
            <a:cxnSpLocks/>
          </p:cNvCxnSpPr>
          <p:nvPr/>
        </p:nvCxnSpPr>
        <p:spPr>
          <a:xfrm>
            <a:off x="6546912" y="3226294"/>
            <a:ext cx="2063688" cy="97535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4382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71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3DAD150-2670-4CCE-8234-FF909D4F9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577" y="1117811"/>
            <a:ext cx="6583597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void 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carregart2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(){</a:t>
            </a:r>
            <a:b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setContentView(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layout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0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tela_2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btprincipal 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=(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Button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)findViewById(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id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0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btprincipal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btprincipal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.setOnClickListener(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OnClickListener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@Override</a:t>
            </a:r>
            <a:b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void 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onClick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 </a:t>
            </a: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v) {</a:t>
            </a:r>
            <a:b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activity_main();</a:t>
            </a:r>
            <a:b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});</a:t>
            </a:r>
            <a:b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pt-BR" altLang="pt-B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5881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72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9E418D4-5620-40F8-8A88-999A3E898B88}"/>
              </a:ext>
            </a:extLst>
          </p:cNvPr>
          <p:cNvSpPr txBox="1"/>
          <p:nvPr/>
        </p:nvSpPr>
        <p:spPr>
          <a:xfrm>
            <a:off x="695325" y="1743075"/>
            <a:ext cx="10658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Agora crie um layout na tela_2.xml igual a tela principal</a:t>
            </a:r>
          </a:p>
        </p:txBody>
      </p:sp>
    </p:spTree>
    <p:extLst>
      <p:ext uri="{BB962C8B-B14F-4D97-AF65-F5344CB8AC3E}">
        <p14:creationId xmlns:p14="http://schemas.microsoft.com/office/powerpoint/2010/main" val="10736922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73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9BDEF88-3B07-40DA-A314-1CB34B55C7F9}"/>
              </a:ext>
            </a:extLst>
          </p:cNvPr>
          <p:cNvSpPr txBox="1"/>
          <p:nvPr/>
        </p:nvSpPr>
        <p:spPr>
          <a:xfrm>
            <a:off x="1299882" y="1739153"/>
            <a:ext cx="10053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/>
              <a:t>App de Lista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59C4B60-63C0-439A-969C-6BC93AF6FC0A}"/>
              </a:ext>
            </a:extLst>
          </p:cNvPr>
          <p:cNvSpPr txBox="1"/>
          <p:nvPr/>
        </p:nvSpPr>
        <p:spPr>
          <a:xfrm>
            <a:off x="1299882" y="2967318"/>
            <a:ext cx="77634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 que usaremos para a criação do app</a:t>
            </a:r>
          </a:p>
          <a:p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/>
              <a:t>ListView</a:t>
            </a:r>
            <a:r>
              <a:rPr lang="pt-BR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Layout </a:t>
            </a:r>
            <a:r>
              <a:rPr lang="pt-BR" sz="2800" dirty="0" err="1"/>
              <a:t>prédefinido</a:t>
            </a:r>
            <a:r>
              <a:rPr lang="pt-BR" sz="2800" dirty="0"/>
              <a:t> do </a:t>
            </a:r>
            <a:r>
              <a:rPr lang="pt-BR" sz="2800" dirty="0" err="1"/>
              <a:t>android</a:t>
            </a: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/>
              <a:t>Metodos</a:t>
            </a:r>
            <a:r>
              <a:rPr lang="pt-BR" sz="2800" dirty="0"/>
              <a:t> </a:t>
            </a:r>
            <a:r>
              <a:rPr lang="pt-BR" sz="2800" dirty="0" err="1"/>
              <a:t>java</a:t>
            </a:r>
            <a:r>
              <a:rPr lang="pt-BR" sz="2800" dirty="0"/>
              <a:t> (</a:t>
            </a:r>
            <a:r>
              <a:rPr lang="pt-BR" sz="2800" dirty="0" err="1"/>
              <a:t>array</a:t>
            </a:r>
            <a:r>
              <a:rPr lang="pt-B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78304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B0BB56A-8BE4-40A1-8E52-70D87BF95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850" y="0"/>
            <a:ext cx="3980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905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75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8B8692-5B10-4C25-80B1-1FEBDCBC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71" y="1270248"/>
            <a:ext cx="4052047" cy="3789567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606F997F-7F9C-44D7-8946-19E3C439B771}"/>
              </a:ext>
            </a:extLst>
          </p:cNvPr>
          <p:cNvCxnSpPr/>
          <p:nvPr/>
        </p:nvCxnSpPr>
        <p:spPr>
          <a:xfrm>
            <a:off x="4007224" y="1891553"/>
            <a:ext cx="1927411" cy="18825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2A842E67-E296-471D-A8FA-0BFF9F8A4BA8}"/>
              </a:ext>
            </a:extLst>
          </p:cNvPr>
          <p:cNvSpPr txBox="1"/>
          <p:nvPr/>
        </p:nvSpPr>
        <p:spPr>
          <a:xfrm>
            <a:off x="6096000" y="1891553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Vamos usar o </a:t>
            </a:r>
            <a:r>
              <a:rPr lang="pt-BR" dirty="0" err="1"/>
              <a:t>ListView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98661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FCDE01-E5DE-43BC-89B4-B65C1EE31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387" y="242887"/>
            <a:ext cx="3705225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061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77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70236C-1545-4312-BB73-9F8E2792E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333500"/>
            <a:ext cx="7145594" cy="971550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50D6874-CFF4-45D4-A82D-C8D5F11BE7E7}"/>
              </a:ext>
            </a:extLst>
          </p:cNvPr>
          <p:cNvCxnSpPr>
            <a:cxnSpLocks/>
          </p:cNvCxnSpPr>
          <p:nvPr/>
        </p:nvCxnSpPr>
        <p:spPr>
          <a:xfrm flipH="1">
            <a:off x="4324350" y="2015379"/>
            <a:ext cx="1054474" cy="119454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1F1B1677-0620-4332-A504-CB2D3B2E2B6C}"/>
              </a:ext>
            </a:extLst>
          </p:cNvPr>
          <p:cNvSpPr txBox="1"/>
          <p:nvPr/>
        </p:nvSpPr>
        <p:spPr>
          <a:xfrm>
            <a:off x="2609850" y="3245473"/>
            <a:ext cx="2905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Vamos alterar altura e largura para 200dp</a:t>
            </a:r>
          </a:p>
        </p:txBody>
      </p:sp>
    </p:spTree>
    <p:extLst>
      <p:ext uri="{BB962C8B-B14F-4D97-AF65-F5344CB8AC3E}">
        <p14:creationId xmlns:p14="http://schemas.microsoft.com/office/powerpoint/2010/main" val="11616198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78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840C54D-0BF6-4ABB-8C30-57250B55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0" y="247650"/>
            <a:ext cx="3619500" cy="6362700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6AB538A-9D5D-4135-A454-204EFFC55E37}"/>
              </a:ext>
            </a:extLst>
          </p:cNvPr>
          <p:cNvCxnSpPr>
            <a:cxnSpLocks/>
          </p:cNvCxnSpPr>
          <p:nvPr/>
        </p:nvCxnSpPr>
        <p:spPr>
          <a:xfrm flipH="1">
            <a:off x="3759013" y="3352800"/>
            <a:ext cx="1327337" cy="10287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FACD70-FA48-49EE-9F23-2EE0A79D8649}"/>
              </a:ext>
            </a:extLst>
          </p:cNvPr>
          <p:cNvSpPr txBox="1"/>
          <p:nvPr/>
        </p:nvSpPr>
        <p:spPr>
          <a:xfrm>
            <a:off x="2044513" y="4417048"/>
            <a:ext cx="2905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Vamos colocar a lista no centro </a:t>
            </a:r>
          </a:p>
        </p:txBody>
      </p:sp>
    </p:spTree>
    <p:extLst>
      <p:ext uri="{BB962C8B-B14F-4D97-AF65-F5344CB8AC3E}">
        <p14:creationId xmlns:p14="http://schemas.microsoft.com/office/powerpoint/2010/main" val="9085222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79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20B8FC9-A236-495F-AEE5-5F79D27FE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25" y="228600"/>
            <a:ext cx="3790950" cy="6400800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45846786-D975-4E91-AB72-040970C9C166}"/>
              </a:ext>
            </a:extLst>
          </p:cNvPr>
          <p:cNvCxnSpPr>
            <a:cxnSpLocks/>
          </p:cNvCxnSpPr>
          <p:nvPr/>
        </p:nvCxnSpPr>
        <p:spPr>
          <a:xfrm flipH="1">
            <a:off x="3759014" y="2619375"/>
            <a:ext cx="2260786" cy="176212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08F18A1-0911-45FD-A8A0-AE4E402C6B00}"/>
              </a:ext>
            </a:extLst>
          </p:cNvPr>
          <p:cNvCxnSpPr>
            <a:cxnSpLocks/>
          </p:cNvCxnSpPr>
          <p:nvPr/>
        </p:nvCxnSpPr>
        <p:spPr>
          <a:xfrm flipH="1">
            <a:off x="3759014" y="4267200"/>
            <a:ext cx="2260787" cy="1143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226431-E51D-425D-B8BD-1F1D28C6C56B}"/>
              </a:ext>
            </a:extLst>
          </p:cNvPr>
          <p:cNvSpPr txBox="1"/>
          <p:nvPr/>
        </p:nvSpPr>
        <p:spPr>
          <a:xfrm>
            <a:off x="514350" y="4191000"/>
            <a:ext cx="2990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Vamos fazer agora a ligação do topo e do final</a:t>
            </a:r>
          </a:p>
        </p:txBody>
      </p:sp>
    </p:spTree>
    <p:extLst>
      <p:ext uri="{BB962C8B-B14F-4D97-AF65-F5344CB8AC3E}">
        <p14:creationId xmlns:p14="http://schemas.microsoft.com/office/powerpoint/2010/main" val="4262156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7ABFD8D-9A5B-487C-AE95-E30A15C17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297170"/>
            <a:ext cx="976693" cy="11972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D672AD8-AABA-41E6-B4C4-3E5AAA3FF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41" y="3220974"/>
            <a:ext cx="1974533" cy="1579626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AE49F7B-F63A-4509-83C8-A2ECF6B665B8}"/>
              </a:ext>
            </a:extLst>
          </p:cNvPr>
          <p:cNvCxnSpPr>
            <a:cxnSpLocks/>
          </p:cNvCxnSpPr>
          <p:nvPr/>
        </p:nvCxnSpPr>
        <p:spPr>
          <a:xfrm>
            <a:off x="1755267" y="1895788"/>
            <a:ext cx="1330833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81C91361-59B9-47A0-A692-04C3EECB721A}"/>
              </a:ext>
            </a:extLst>
          </p:cNvPr>
          <p:cNvSpPr txBox="1"/>
          <p:nvPr/>
        </p:nvSpPr>
        <p:spPr>
          <a:xfrm>
            <a:off x="3171825" y="1733550"/>
            <a:ext cx="316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Orientation</a:t>
            </a:r>
            <a:r>
              <a:rPr lang="pt-BR" dirty="0"/>
              <a:t> for </a:t>
            </a:r>
            <a:r>
              <a:rPr lang="pt-BR" dirty="0" err="1"/>
              <a:t>Preview</a:t>
            </a:r>
            <a:r>
              <a:rPr lang="pt-BR" dirty="0"/>
              <a:t> (O)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62173DB-1E51-4471-82C3-F0144F882B3B}"/>
              </a:ext>
            </a:extLst>
          </p:cNvPr>
          <p:cNvCxnSpPr>
            <a:cxnSpLocks/>
          </p:cNvCxnSpPr>
          <p:nvPr/>
        </p:nvCxnSpPr>
        <p:spPr>
          <a:xfrm>
            <a:off x="2420683" y="3534088"/>
            <a:ext cx="1330833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DA55C2E-35D2-4F29-B577-79EF513276EA}"/>
              </a:ext>
            </a:extLst>
          </p:cNvPr>
          <p:cNvSpPr txBox="1"/>
          <p:nvPr/>
        </p:nvSpPr>
        <p:spPr>
          <a:xfrm>
            <a:off x="3751516" y="3323912"/>
            <a:ext cx="383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Mostra o modelo do palco em pé 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72C19B2-F7F3-4AE5-8771-1E06420ED5EC}"/>
              </a:ext>
            </a:extLst>
          </p:cNvPr>
          <p:cNvCxnSpPr>
            <a:cxnSpLocks/>
          </p:cNvCxnSpPr>
          <p:nvPr/>
        </p:nvCxnSpPr>
        <p:spPr>
          <a:xfrm>
            <a:off x="2668333" y="3991288"/>
            <a:ext cx="1330833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99D309B-B299-4530-8B5C-306956210C26}"/>
              </a:ext>
            </a:extLst>
          </p:cNvPr>
          <p:cNvSpPr txBox="1"/>
          <p:nvPr/>
        </p:nvSpPr>
        <p:spPr>
          <a:xfrm>
            <a:off x="3999166" y="3806622"/>
            <a:ext cx="383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Mostra o modelo do palco deitado </a:t>
            </a:r>
          </a:p>
        </p:txBody>
      </p:sp>
    </p:spTree>
    <p:extLst>
      <p:ext uri="{BB962C8B-B14F-4D97-AF65-F5344CB8AC3E}">
        <p14:creationId xmlns:p14="http://schemas.microsoft.com/office/powerpoint/2010/main" val="39649857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80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4FFFF8-4ABF-4FE9-A2C4-6B70BC7AD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49" y="1652587"/>
            <a:ext cx="3984741" cy="2471738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6C27AAE3-7573-48E3-9283-68109FB3B221}"/>
              </a:ext>
            </a:extLst>
          </p:cNvPr>
          <p:cNvCxnSpPr>
            <a:cxnSpLocks/>
          </p:cNvCxnSpPr>
          <p:nvPr/>
        </p:nvCxnSpPr>
        <p:spPr>
          <a:xfrm>
            <a:off x="4305300" y="2752725"/>
            <a:ext cx="2052637" cy="177080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539A816-A94E-4D7C-8706-02D7860D7EB7}"/>
              </a:ext>
            </a:extLst>
          </p:cNvPr>
          <p:cNvSpPr txBox="1"/>
          <p:nvPr/>
        </p:nvSpPr>
        <p:spPr>
          <a:xfrm>
            <a:off x="4643437" y="4559083"/>
            <a:ext cx="351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Altere para Match </a:t>
            </a:r>
            <a:r>
              <a:rPr lang="pt-BR" dirty="0" err="1"/>
              <a:t>constraints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789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81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BB83D28-626D-4066-8CA3-ECA089DFC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261937"/>
            <a:ext cx="3657600" cy="6334125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35853A66-CE4A-406D-88A9-3A96A11E2941}"/>
              </a:ext>
            </a:extLst>
          </p:cNvPr>
          <p:cNvCxnSpPr>
            <a:cxnSpLocks/>
          </p:cNvCxnSpPr>
          <p:nvPr/>
        </p:nvCxnSpPr>
        <p:spPr>
          <a:xfrm>
            <a:off x="7381875" y="2381250"/>
            <a:ext cx="2052637" cy="177080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C3B9CD-E325-4709-89BF-EA502B37C15C}"/>
              </a:ext>
            </a:extLst>
          </p:cNvPr>
          <p:cNvSpPr txBox="1"/>
          <p:nvPr/>
        </p:nvSpPr>
        <p:spPr>
          <a:xfrm>
            <a:off x="7720012" y="4187608"/>
            <a:ext cx="3519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Ficara neste modelo</a:t>
            </a:r>
          </a:p>
          <a:p>
            <a:endParaRPr lang="pt-BR" dirty="0"/>
          </a:p>
          <a:p>
            <a:r>
              <a:rPr lang="pt-BR" dirty="0"/>
              <a:t>Podemos fazer a rotação</a:t>
            </a:r>
          </a:p>
        </p:txBody>
      </p:sp>
    </p:spTree>
    <p:extLst>
      <p:ext uri="{BB962C8B-B14F-4D97-AF65-F5344CB8AC3E}">
        <p14:creationId xmlns:p14="http://schemas.microsoft.com/office/powerpoint/2010/main" val="24997939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82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789B51-3FD8-4B92-889E-1AD6E0465B8C}"/>
              </a:ext>
            </a:extLst>
          </p:cNvPr>
          <p:cNvSpPr txBox="1"/>
          <p:nvPr/>
        </p:nvSpPr>
        <p:spPr>
          <a:xfrm>
            <a:off x="1352550" y="1209675"/>
            <a:ext cx="9001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Defina agora um id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A467AC5E-6485-48BE-9C8C-E76BEA08D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687577"/>
              </p:ext>
            </p:extLst>
          </p:nvPr>
        </p:nvGraphicFramePr>
        <p:xfrm>
          <a:off x="1946275" y="2824691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9294278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73774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listLocais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59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21801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83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99013EF-3D4E-488F-A321-08AEB457AA64}"/>
              </a:ext>
            </a:extLst>
          </p:cNvPr>
          <p:cNvSpPr txBox="1"/>
          <p:nvPr/>
        </p:nvSpPr>
        <p:spPr>
          <a:xfrm>
            <a:off x="976312" y="2847975"/>
            <a:ext cx="10239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Vamos agora começar a programação do Java </a:t>
            </a:r>
          </a:p>
        </p:txBody>
      </p:sp>
    </p:spTree>
    <p:extLst>
      <p:ext uri="{BB962C8B-B14F-4D97-AF65-F5344CB8AC3E}">
        <p14:creationId xmlns:p14="http://schemas.microsoft.com/office/powerpoint/2010/main" val="32522513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84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456389B-1926-4BD5-A3D4-813ACA329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462470"/>
            <a:ext cx="10659035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ListView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listLocais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private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[]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itens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={</a:t>
            </a:r>
            <a:b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"Angra dos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Reis"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"Caldas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Novas"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"Campos do Jordão"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"Costa do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Sauípe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"Ilhéus"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"Porto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Seguro"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"Tiradentes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Praga"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"Santiago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Zurique"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"Caribe"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"Buenos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Aires"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"Budapeste"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Cancún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"Aruba"</a:t>
            </a:r>
            <a:b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};</a:t>
            </a:r>
            <a:endParaRPr kumimoji="0" lang="pt-BR" altLang="pt-BR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8263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85</a:t>
            </a:fld>
            <a:endParaRPr lang="pt-BR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D97BA25-2700-4493-BCED-991585B17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919" y="674400"/>
            <a:ext cx="11401063" cy="5509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listLocais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findViewById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id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3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listLocais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3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//criar </a:t>
            </a:r>
            <a:r>
              <a:rPr kumimoji="0" lang="pt-BR" altLang="pt-BR" sz="3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adptador</a:t>
            </a:r>
            <a:r>
              <a:rPr kumimoji="0" lang="pt-BR" altLang="pt-BR" sz="3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para a lista</a:t>
            </a:r>
            <a:br>
              <a:rPr kumimoji="0" lang="pt-BR" altLang="pt-BR" sz="3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ArrayAdapter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adaptador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ArrayAdapter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&gt;(</a:t>
            </a:r>
            <a:b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getApplicationContext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(),</a:t>
            </a:r>
            <a:b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android.R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layout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3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simple_list_item_1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pt-BR" altLang="pt-BR" sz="3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//layout </a:t>
            </a:r>
            <a:r>
              <a:rPr kumimoji="0" lang="pt-BR" altLang="pt-BR" sz="3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pré</a:t>
            </a:r>
            <a:r>
              <a:rPr kumimoji="0" lang="pt-BR" altLang="pt-BR" sz="3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definido do </a:t>
            </a:r>
            <a:r>
              <a:rPr kumimoji="0" lang="pt-BR" altLang="pt-BR" sz="3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android</a:t>
            </a:r>
            <a:br>
              <a:rPr kumimoji="0" lang="pt-BR" altLang="pt-BR" sz="3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pt-BR" altLang="pt-BR" sz="3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android.R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id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3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text1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pt-BR" altLang="pt-BR" sz="3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vamos chamar o id da caixa de texto</a:t>
            </a:r>
            <a:br>
              <a:rPr kumimoji="0" lang="pt-BR" altLang="pt-BR" sz="3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pt-BR" altLang="pt-BR" sz="3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itens</a:t>
            </a:r>
            <a:b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b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endParaRPr kumimoji="0" lang="pt-BR" altLang="pt-BR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8046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05F9FD6-C14A-4E9C-B663-3688E5241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78" y="2091883"/>
            <a:ext cx="10132219" cy="1337117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5826423-6AC7-4572-B51E-F900D2F67228}"/>
              </a:ext>
            </a:extLst>
          </p:cNvPr>
          <p:cNvCxnSpPr/>
          <p:nvPr/>
        </p:nvCxnSpPr>
        <p:spPr>
          <a:xfrm>
            <a:off x="5845215" y="3136739"/>
            <a:ext cx="0" cy="118061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06E93C19-02D5-4814-8D69-B47B85C3B0FC}"/>
              </a:ext>
            </a:extLst>
          </p:cNvPr>
          <p:cNvSpPr txBox="1"/>
          <p:nvPr/>
        </p:nvSpPr>
        <p:spPr>
          <a:xfrm>
            <a:off x="3786851" y="4418113"/>
            <a:ext cx="4618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Segurando a tecla </a:t>
            </a:r>
            <a:r>
              <a:rPr lang="pt-BR" dirty="0" err="1"/>
              <a:t>Ctrl</a:t>
            </a:r>
            <a:r>
              <a:rPr lang="pt-BR" dirty="0"/>
              <a:t> junto com a seta do mouse podemos abrir o layout padrão do </a:t>
            </a:r>
            <a:r>
              <a:rPr lang="pt-BR" dirty="0" err="1"/>
              <a:t>android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94253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87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43662F1-3ABA-4D4E-99BE-218095569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275" y="257296"/>
            <a:ext cx="3895725" cy="65341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6AC9E9B-8E5D-40BC-83F5-F16C41422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34" y="1572408"/>
            <a:ext cx="6300914" cy="476311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28B315D-080D-4539-8474-B0662C3255F8}"/>
              </a:ext>
            </a:extLst>
          </p:cNvPr>
          <p:cNvCxnSpPr>
            <a:cxnSpLocks/>
          </p:cNvCxnSpPr>
          <p:nvPr/>
        </p:nvCxnSpPr>
        <p:spPr>
          <a:xfrm flipH="1" flipV="1">
            <a:off x="5289630" y="2048719"/>
            <a:ext cx="555585" cy="108802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882F057-92CF-40A3-A913-D28C210DD79B}"/>
              </a:ext>
            </a:extLst>
          </p:cNvPr>
          <p:cNvCxnSpPr>
            <a:cxnSpLocks/>
          </p:cNvCxnSpPr>
          <p:nvPr/>
        </p:nvCxnSpPr>
        <p:spPr>
          <a:xfrm flipH="1" flipV="1">
            <a:off x="9426615" y="722543"/>
            <a:ext cx="555585" cy="108802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C58DD4C-EB09-4CFD-B9F2-49A6A1C5B4D9}"/>
              </a:ext>
            </a:extLst>
          </p:cNvPr>
          <p:cNvSpPr txBox="1"/>
          <p:nvPr/>
        </p:nvSpPr>
        <p:spPr>
          <a:xfrm>
            <a:off x="8912506" y="2048719"/>
            <a:ext cx="2678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Por padrão vem uma caixa de texto</a:t>
            </a:r>
          </a:p>
        </p:txBody>
      </p:sp>
    </p:spTree>
    <p:extLst>
      <p:ext uri="{BB962C8B-B14F-4D97-AF65-F5344CB8AC3E}">
        <p14:creationId xmlns:p14="http://schemas.microsoft.com/office/powerpoint/2010/main" val="17304499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88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909A75-5F5B-451F-B298-4758C6B0D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11" y="1385465"/>
            <a:ext cx="8763219" cy="2214261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BA41532-A6C9-4B60-A070-093FBAA67652}"/>
              </a:ext>
            </a:extLst>
          </p:cNvPr>
          <p:cNvCxnSpPr>
            <a:cxnSpLocks/>
          </p:cNvCxnSpPr>
          <p:nvPr/>
        </p:nvCxnSpPr>
        <p:spPr>
          <a:xfrm flipH="1" flipV="1">
            <a:off x="7130005" y="3429000"/>
            <a:ext cx="555585" cy="108802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9E3040D-D0DD-4082-A8CE-360FFBE9879B}"/>
              </a:ext>
            </a:extLst>
          </p:cNvPr>
          <p:cNvSpPr txBox="1"/>
          <p:nvPr/>
        </p:nvSpPr>
        <p:spPr>
          <a:xfrm>
            <a:off x="6562846" y="4618299"/>
            <a:ext cx="3715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Precisamos agora do id da caixa de texto</a:t>
            </a:r>
          </a:p>
        </p:txBody>
      </p:sp>
    </p:spTree>
    <p:extLst>
      <p:ext uri="{BB962C8B-B14F-4D97-AF65-F5344CB8AC3E}">
        <p14:creationId xmlns:p14="http://schemas.microsoft.com/office/powerpoint/2010/main" val="29259957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89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679631C-BBB0-4360-BC42-D4CC0AF94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644" y="214635"/>
            <a:ext cx="11678856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TextView 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xmlns: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="http://schemas.android.com/apk/res/android"</a:t>
            </a:r>
            <a:b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:id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="@android:id/text1"</a:t>
            </a:r>
            <a:b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:layout_width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="match_parent"</a:t>
            </a:r>
            <a:b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:layout_height</a:t>
            </a:r>
            <a:r>
              <a:rPr kumimoji="0" lang="pt-BR" altLang="pt-BR" sz="3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="wrap_content"</a:t>
            </a:r>
            <a:endParaRPr kumimoji="0" lang="pt-BR" altLang="pt-BR" sz="6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D107756D-EE6A-49F9-9188-D6406AE8C42B}"/>
              </a:ext>
            </a:extLst>
          </p:cNvPr>
          <p:cNvCxnSpPr>
            <a:cxnSpLocks/>
          </p:cNvCxnSpPr>
          <p:nvPr/>
        </p:nvCxnSpPr>
        <p:spPr>
          <a:xfrm flipH="1" flipV="1">
            <a:off x="6331353" y="2884990"/>
            <a:ext cx="1296363" cy="198795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D421BC-1B96-4DBA-84B5-E850230EAA3B}"/>
              </a:ext>
            </a:extLst>
          </p:cNvPr>
          <p:cNvSpPr txBox="1"/>
          <p:nvPr/>
        </p:nvSpPr>
        <p:spPr>
          <a:xfrm>
            <a:off x="6678592" y="4802588"/>
            <a:ext cx="2210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76835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EDCC423-97A2-4C38-B7F7-E8769F6DC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990600"/>
            <a:ext cx="6200775" cy="3543300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A19456F-7F18-48F7-8FBF-324B352D2C81}"/>
              </a:ext>
            </a:extLst>
          </p:cNvPr>
          <p:cNvCxnSpPr>
            <a:cxnSpLocks/>
          </p:cNvCxnSpPr>
          <p:nvPr/>
        </p:nvCxnSpPr>
        <p:spPr>
          <a:xfrm>
            <a:off x="4103751" y="4533900"/>
            <a:ext cx="0" cy="1309928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29599E2A-C2A7-47C4-9156-781FF7BC276D}"/>
              </a:ext>
            </a:extLst>
          </p:cNvPr>
          <p:cNvSpPr txBox="1"/>
          <p:nvPr/>
        </p:nvSpPr>
        <p:spPr>
          <a:xfrm>
            <a:off x="3409950" y="5991225"/>
            <a:ext cx="181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Landscape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BDD78C-7FBA-44B6-B429-A7228AE43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312" y="155575"/>
            <a:ext cx="3533775" cy="6200775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6F04FC3-A697-4A43-8E46-790030E41F97}"/>
              </a:ext>
            </a:extLst>
          </p:cNvPr>
          <p:cNvCxnSpPr>
            <a:cxnSpLocks/>
          </p:cNvCxnSpPr>
          <p:nvPr/>
        </p:nvCxnSpPr>
        <p:spPr>
          <a:xfrm flipH="1">
            <a:off x="7751826" y="4276725"/>
            <a:ext cx="463486" cy="1186103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A655996-F4B4-4CFF-AE25-E27D97C32DDE}"/>
              </a:ext>
            </a:extLst>
          </p:cNvPr>
          <p:cNvSpPr txBox="1"/>
          <p:nvPr/>
        </p:nvSpPr>
        <p:spPr>
          <a:xfrm>
            <a:off x="7178615" y="5460725"/>
            <a:ext cx="181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Portrait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30676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90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03B4AB1-2D0E-4D03-84D6-8DDDACE9B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629" y="1028420"/>
            <a:ext cx="10860741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//adiciona adaptador para a lista</a:t>
            </a:r>
            <a:br>
              <a:rPr kumimoji="0" lang="pt-BR" altLang="pt-BR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listLocais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.setAdapter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adaptador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</a:t>
            </a:r>
            <a:r>
              <a:rPr kumimoji="0" lang="pt-BR" altLang="pt-BR" sz="2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adicona</a:t>
            </a:r>
            <a:r>
              <a:rPr kumimoji="0" lang="pt-BR" altLang="pt-BR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clique na lista</a:t>
            </a:r>
            <a:br>
              <a:rPr kumimoji="0" lang="pt-BR" altLang="pt-BR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listLocais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.setOnItemClickListener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AdapterView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OnItemClickListener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Override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void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onItemClick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AdapterView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&lt;?&gt;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adapterView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View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view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i,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long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l) { </a:t>
            </a:r>
            <a:r>
              <a:rPr kumimoji="0" lang="pt-BR" altLang="pt-BR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</a:t>
            </a:r>
            <a:r>
              <a:rPr kumimoji="0" lang="pt-BR" altLang="pt-BR" sz="2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int</a:t>
            </a:r>
            <a:r>
              <a:rPr kumimoji="0" lang="pt-BR" altLang="pt-BR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i recupera a posição do </a:t>
            </a:r>
            <a:r>
              <a:rPr kumimoji="0" lang="pt-BR" altLang="pt-BR" sz="2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iten</a:t>
            </a:r>
            <a:r>
              <a:rPr kumimoji="0" lang="pt-BR" altLang="pt-BR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da lista, </a:t>
            </a:r>
            <a:r>
              <a:rPr kumimoji="0" lang="pt-BR" altLang="pt-BR" sz="2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longl</a:t>
            </a:r>
            <a:r>
              <a:rPr kumimoji="0" lang="pt-BR" altLang="pt-BR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identifica o id</a:t>
            </a:r>
            <a:br>
              <a:rPr kumimoji="0" lang="pt-BR" altLang="pt-BR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pt-BR" altLang="pt-BR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valorSelecionado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listLocais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.getItemAtPosition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(i).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toString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Toast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4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makeText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getApplicationContext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(),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valorSelecionado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Toast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LENGTH_LONG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).show();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});</a:t>
            </a:r>
            <a:endParaRPr kumimoji="0" lang="pt-BR" altLang="pt-B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4835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91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D93F330-A268-4D10-A180-EC1D0EB01C3A}"/>
              </a:ext>
            </a:extLst>
          </p:cNvPr>
          <p:cNvSpPr txBox="1"/>
          <p:nvPr/>
        </p:nvSpPr>
        <p:spPr>
          <a:xfrm>
            <a:off x="1381125" y="2200275"/>
            <a:ext cx="9124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/>
              <a:t>App utilizando </a:t>
            </a:r>
            <a:r>
              <a:rPr lang="pt-BR" sz="5400" dirty="0" err="1"/>
              <a:t>RecyclerView</a:t>
            </a:r>
            <a:endParaRPr lang="pt-BR" sz="5400" dirty="0"/>
          </a:p>
        </p:txBody>
      </p:sp>
    </p:spTree>
    <p:extLst>
      <p:ext uri="{BB962C8B-B14F-4D97-AF65-F5344CB8AC3E}">
        <p14:creationId xmlns:p14="http://schemas.microsoft.com/office/powerpoint/2010/main" val="12405221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1FDCC9B-3B30-3107-8618-43EA4638C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92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3CBAB2-8C5B-3935-04D6-1D70C3E64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705" y="65837"/>
            <a:ext cx="3644348" cy="680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23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93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F7E7A1-746D-44DE-BA5D-4BB2EA050499}"/>
              </a:ext>
            </a:extLst>
          </p:cNvPr>
          <p:cNvSpPr txBox="1"/>
          <p:nvPr/>
        </p:nvSpPr>
        <p:spPr>
          <a:xfrm>
            <a:off x="1257300" y="1581150"/>
            <a:ext cx="959167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RecyclerView</a:t>
            </a:r>
            <a:r>
              <a:rPr lang="pt-BR" sz="2800" dirty="0"/>
              <a:t> é utilizado para fazer listagem de itens:</a:t>
            </a:r>
          </a:p>
          <a:p>
            <a:r>
              <a:rPr lang="pt-BR" sz="2800" dirty="0"/>
              <a:t>A vantagem do </a:t>
            </a:r>
            <a:r>
              <a:rPr lang="pt-BR" sz="2800" dirty="0" err="1"/>
              <a:t>RecylcerView</a:t>
            </a:r>
            <a:r>
              <a:rPr lang="pt-BR" sz="2800" dirty="0"/>
              <a:t> para o </a:t>
            </a:r>
            <a:r>
              <a:rPr lang="pt-BR" sz="2800" dirty="0" err="1"/>
              <a:t>ListView</a:t>
            </a:r>
            <a:r>
              <a:rPr lang="pt-BR" sz="2800" dirty="0"/>
              <a:t> é que ele é mais otimizado</a:t>
            </a:r>
          </a:p>
          <a:p>
            <a:r>
              <a:rPr lang="pt-BR" sz="2800" dirty="0"/>
              <a:t>O </a:t>
            </a:r>
            <a:r>
              <a:rPr lang="pt-BR" sz="2800" dirty="0" err="1"/>
              <a:t>RecylcerView</a:t>
            </a:r>
            <a:r>
              <a:rPr lang="pt-BR" sz="2800" dirty="0"/>
              <a:t> é a maneira mais recomendada pelo Google</a:t>
            </a:r>
          </a:p>
          <a:p>
            <a:r>
              <a:rPr lang="pt-BR" sz="2800" dirty="0"/>
              <a:t>Ex.: </a:t>
            </a:r>
          </a:p>
          <a:p>
            <a:endParaRPr lang="pt-BR" sz="2800" dirty="0"/>
          </a:p>
          <a:p>
            <a:r>
              <a:rPr lang="pt-BR" sz="2800" dirty="0"/>
              <a:t>Catálogos de Filmes </a:t>
            </a:r>
          </a:p>
          <a:p>
            <a:r>
              <a:rPr lang="pt-BR" sz="2800" dirty="0"/>
              <a:t>E-mails</a:t>
            </a:r>
          </a:p>
        </p:txBody>
      </p:sp>
    </p:spTree>
    <p:extLst>
      <p:ext uri="{BB962C8B-B14F-4D97-AF65-F5344CB8AC3E}">
        <p14:creationId xmlns:p14="http://schemas.microsoft.com/office/powerpoint/2010/main" val="5914111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E9ABB4C-4A78-4B77-830F-BE5BF6AC1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525798"/>
            <a:ext cx="8610600" cy="46863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C7FF472-AB10-419A-AE51-C6BAC4A7E76F}"/>
              </a:ext>
            </a:extLst>
          </p:cNvPr>
          <p:cNvSpPr txBox="1"/>
          <p:nvPr/>
        </p:nvSpPr>
        <p:spPr>
          <a:xfrm>
            <a:off x="1319842" y="983411"/>
            <a:ext cx="305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Exemplo de </a:t>
            </a:r>
            <a:r>
              <a:rPr lang="pt-BR" dirty="0" err="1"/>
              <a:t>RecyclerView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34109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95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027D440-8C75-4904-86FC-E5AFBE393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03" y="1204193"/>
            <a:ext cx="3676022" cy="2083644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78F52A9-DC36-4D5D-8FD9-C3BC48C68CD5}"/>
              </a:ext>
            </a:extLst>
          </p:cNvPr>
          <p:cNvCxnSpPr>
            <a:cxnSpLocks/>
          </p:cNvCxnSpPr>
          <p:nvPr/>
        </p:nvCxnSpPr>
        <p:spPr>
          <a:xfrm flipH="1" flipV="1">
            <a:off x="3162300" y="1800225"/>
            <a:ext cx="3608090" cy="122045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5060E236-A28A-4112-AD88-B69CB5395AE1}"/>
              </a:ext>
            </a:extLst>
          </p:cNvPr>
          <p:cNvSpPr txBox="1"/>
          <p:nvPr/>
        </p:nvSpPr>
        <p:spPr>
          <a:xfrm>
            <a:off x="6886575" y="2905125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Vamos clicar no </a:t>
            </a:r>
            <a:r>
              <a:rPr lang="pt-BR" dirty="0" err="1"/>
              <a:t>RecyclerView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0576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04A0748-C700-40F7-BA4D-442E1D4B4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675" y="528637"/>
            <a:ext cx="3486150" cy="6010275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2CA9F04F-1700-4F7F-AF9F-DC17B9E6FCF8}"/>
              </a:ext>
            </a:extLst>
          </p:cNvPr>
          <p:cNvCxnSpPr>
            <a:cxnSpLocks/>
          </p:cNvCxnSpPr>
          <p:nvPr/>
        </p:nvCxnSpPr>
        <p:spPr>
          <a:xfrm flipH="1" flipV="1">
            <a:off x="7515225" y="1838325"/>
            <a:ext cx="798215" cy="283971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C8E490-7FEA-4D59-912C-00A343D7491F}"/>
              </a:ext>
            </a:extLst>
          </p:cNvPr>
          <p:cNvSpPr txBox="1"/>
          <p:nvPr/>
        </p:nvSpPr>
        <p:spPr>
          <a:xfrm>
            <a:off x="8429625" y="4562475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Será criado o </a:t>
            </a:r>
            <a:r>
              <a:rPr lang="pt-BR" dirty="0" err="1"/>
              <a:t>RecyclerView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62831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97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A81039F-8F54-4D8F-958E-674563263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49" y="844308"/>
            <a:ext cx="7802113" cy="4149100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3328A28E-3B9A-4F07-986D-3F6C728024CC}"/>
              </a:ext>
            </a:extLst>
          </p:cNvPr>
          <p:cNvCxnSpPr>
            <a:cxnSpLocks/>
          </p:cNvCxnSpPr>
          <p:nvPr/>
        </p:nvCxnSpPr>
        <p:spPr>
          <a:xfrm flipH="1" flipV="1">
            <a:off x="2991842" y="1762125"/>
            <a:ext cx="1019174" cy="260984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35C2E143-25E7-4926-AB88-340C60E1C417}"/>
              </a:ext>
            </a:extLst>
          </p:cNvPr>
          <p:cNvSpPr txBox="1"/>
          <p:nvPr/>
        </p:nvSpPr>
        <p:spPr>
          <a:xfrm>
            <a:off x="6844280" y="5829026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Ao clicar ficara definido o espaçamento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4FFBD91-5B0A-49FC-9C89-689DF5702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" y="1171575"/>
            <a:ext cx="2349897" cy="590550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7F6CF4D7-F6B1-496A-AE2D-B3D6EE2865B0}"/>
              </a:ext>
            </a:extLst>
          </p:cNvPr>
          <p:cNvCxnSpPr>
            <a:cxnSpLocks/>
          </p:cNvCxnSpPr>
          <p:nvPr/>
        </p:nvCxnSpPr>
        <p:spPr>
          <a:xfrm flipH="1" flipV="1">
            <a:off x="8325418" y="3307279"/>
            <a:ext cx="1019174" cy="260984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D8B369A-6FD1-47F9-B18D-7D07E42CAEE4}"/>
              </a:ext>
            </a:extLst>
          </p:cNvPr>
          <p:cNvSpPr txBox="1"/>
          <p:nvPr/>
        </p:nvSpPr>
        <p:spPr>
          <a:xfrm>
            <a:off x="2790824" y="4425350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Clique em </a:t>
            </a:r>
            <a:r>
              <a:rPr lang="pt-BR" dirty="0" err="1"/>
              <a:t>contraints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25949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98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94CA8D-7631-4DB8-ACCD-0ED84707441D}"/>
              </a:ext>
            </a:extLst>
          </p:cNvPr>
          <p:cNvSpPr txBox="1"/>
          <p:nvPr/>
        </p:nvSpPr>
        <p:spPr>
          <a:xfrm>
            <a:off x="1266825" y="1533525"/>
            <a:ext cx="8705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Colocar o id: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2B377382-8676-462B-9D67-AF5C56651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832872"/>
              </p:ext>
            </p:extLst>
          </p:nvPr>
        </p:nvGraphicFramePr>
        <p:xfrm>
          <a:off x="1555750" y="2748491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9511601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05615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3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32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recyclerView</a:t>
                      </a:r>
                      <a:endParaRPr lang="pt-BR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72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4773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A02C1C4-F734-475D-9F70-9DEC72224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99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2EE118D-2BEF-41D8-A63D-EA8FA883C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74" y="1122915"/>
            <a:ext cx="11416651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</a:t>
            </a:r>
            <a:r>
              <a:rPr kumimoji="0" lang="pt-BR" altLang="pt-BR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//configurar </a:t>
            </a:r>
            <a:r>
              <a:rPr kumimoji="0" lang="pt-BR" altLang="pt-BR" sz="2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adapter</a:t>
            </a:r>
            <a:br>
              <a:rPr kumimoji="0" lang="pt-BR" altLang="pt-BR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pt-BR" altLang="pt-BR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//Vamos criar alguns métodos </a:t>
            </a:r>
            <a:br>
              <a:rPr kumimoji="0" lang="pt-BR" altLang="pt-BR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br>
              <a:rPr kumimoji="0" lang="pt-BR" altLang="pt-BR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pt-BR" altLang="pt-BR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//configurar </a:t>
            </a:r>
            <a:r>
              <a:rPr kumimoji="0" lang="pt-BR" altLang="pt-BR" sz="2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Recyclerview</a:t>
            </a:r>
            <a:br>
              <a:rPr kumimoji="0" lang="pt-BR" altLang="pt-BR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pt-BR" altLang="pt-BR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RecyclerView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LayoutManager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layoutManager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LinearLayoutManager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getApplicationContext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);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recyclerView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.setLayoutManager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layoutManager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recyclerView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.setHasFixedSize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</a:t>
            </a:r>
            <a:br>
              <a:rPr kumimoji="0" lang="pt-BR" altLang="pt-BR" sz="2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pt-BR" altLang="pt-B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0276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ADCF3505B24B746BB3339D7E1371295" ma:contentTypeVersion="10" ma:contentTypeDescription="Crie um novo documento." ma:contentTypeScope="" ma:versionID="6400beaa3a650aaa687c08d2ccdf8638">
  <xsd:schema xmlns:xsd="http://www.w3.org/2001/XMLSchema" xmlns:xs="http://www.w3.org/2001/XMLSchema" xmlns:p="http://schemas.microsoft.com/office/2006/metadata/properties" xmlns:ns3="15756243-2fde-4448-990a-be702c047186" targetNamespace="http://schemas.microsoft.com/office/2006/metadata/properties" ma:root="true" ma:fieldsID="10186257517aee76a87f22cf94ffdc69" ns3:_="">
    <xsd:import namespace="15756243-2fde-4448-990a-be702c0471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756243-2fde-4448-990a-be702c0471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1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BE4DBF-A47E-4890-A8CC-832B14B9A191}">
  <ds:schemaRefs>
    <ds:schemaRef ds:uri="http://purl.org/dc/dcmitype/"/>
    <ds:schemaRef ds:uri="15756243-2fde-4448-990a-be702c047186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ABD115A-8F42-4E58-9FC9-C7FFF48598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756243-2fde-4448-990a-be702c0471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80FCCC-2CCA-445F-8BF0-0B7EBD1A48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2801</TotalTime>
  <Words>4129</Words>
  <Application>Microsoft Office PowerPoint</Application>
  <PresentationFormat>Widescreen</PresentationFormat>
  <Paragraphs>537</Paragraphs>
  <Slides>200</Slides>
  <Notes>21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200</vt:i4>
      </vt:variant>
    </vt:vector>
  </HeadingPairs>
  <TitlesOfParts>
    <vt:vector size="206" baseType="lpstr">
      <vt:lpstr>Arial</vt:lpstr>
      <vt:lpstr>Calibri</vt:lpstr>
      <vt:lpstr>Calibri Light</vt:lpstr>
      <vt:lpstr>JetBrains Mono</vt:lpstr>
      <vt:lpstr>Tema do Office</vt:lpstr>
      <vt:lpstr>Imagem de Bitmap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Douglas Dos Reis</dc:creator>
  <cp:lastModifiedBy>Douglas Dos Reis</cp:lastModifiedBy>
  <cp:revision>173</cp:revision>
  <dcterms:created xsi:type="dcterms:W3CDTF">2022-04-06T16:27:10Z</dcterms:created>
  <dcterms:modified xsi:type="dcterms:W3CDTF">2023-08-25T17:09:15Z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0x010100AADCF3505B24B746BB3339D7E1371295</vt:lpwstr>
  </property>
</Properties>
</file>